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256" r:id="rId2"/>
    <p:sldId id="275" r:id="rId3"/>
    <p:sldId id="300" r:id="rId4"/>
    <p:sldId id="295" r:id="rId5"/>
    <p:sldId id="299" r:id="rId6"/>
    <p:sldId id="292" r:id="rId7"/>
    <p:sldId id="302" r:id="rId8"/>
    <p:sldId id="301" r:id="rId9"/>
    <p:sldId id="304" r:id="rId10"/>
    <p:sldId id="305" r:id="rId11"/>
    <p:sldId id="307" r:id="rId12"/>
    <p:sldId id="281" r:id="rId13"/>
    <p:sldId id="290" r:id="rId14"/>
    <p:sldId id="308" r:id="rId15"/>
    <p:sldId id="291" r:id="rId16"/>
    <p:sldId id="277" r:id="rId17"/>
    <p:sldId id="279" r:id="rId18"/>
    <p:sldId id="309" r:id="rId19"/>
    <p:sldId id="310" r:id="rId20"/>
    <p:sldId id="271"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9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7C9"/>
    <a:srgbClr val="002774"/>
    <a:srgbClr val="014E7D"/>
    <a:srgbClr val="014067"/>
    <a:srgbClr val="F2F2F2"/>
    <a:srgbClr val="3F3F3F"/>
    <a:srgbClr val="013657"/>
    <a:srgbClr val="014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73" autoAdjust="0"/>
  </p:normalViewPr>
  <p:slideViewPr>
    <p:cSldViewPr snapToGrid="0">
      <p:cViewPr varScale="1">
        <p:scale>
          <a:sx n="77" d="100"/>
          <a:sy n="77" d="100"/>
        </p:scale>
        <p:origin x="898" y="67"/>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IN"/>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4F112A-591F-40C8-9249-42936498C1BA}" type="datetimeFigureOut">
              <a:rPr lang="en-IN"/>
              <a:pPr>
                <a:defRPr/>
              </a:pPr>
              <a:t>30-10-2023</a:t>
            </a:fld>
            <a:endParaRPr lang="en-IN"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IN"/>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0FD4DC-06CF-42F3-AAA0-13863F28CC1D}" type="slidenum">
              <a:rPr lang="en-IN"/>
              <a:pPr>
                <a:defRPr/>
              </a:pPr>
              <a:t>‹N›</a:t>
            </a:fld>
            <a:endParaRPr lang="en-IN"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IN"/>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D263524-645D-4948-B34A-8C4FD4534A20}" type="datetimeFigureOut">
              <a:rPr lang="en-IN"/>
              <a:pPr>
                <a:defRPr/>
              </a:pPr>
              <a:t>30-10-2023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N" noProof="0" dirty="0"/>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6B6B2C0-3FA8-4785-9E53-B92897EE9CFA}" type="slidenum">
              <a:rPr lang="en-IN"/>
              <a:pPr>
                <a:defRPr/>
              </a:pPr>
              <a:t>‹N›</a:t>
            </a:fld>
            <a:endParaRPr lang="en-IN"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ight Triangle 10"/>
          <p:cNvSpPr/>
          <p:nvPr userDrawn="1"/>
        </p:nvSpPr>
        <p:spPr>
          <a:xfrm flipV="1">
            <a:off x="0" y="0"/>
            <a:ext cx="10625138" cy="5403850"/>
          </a:xfrm>
          <a:prstGeom prst="rtTriangl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cxnSp>
        <p:nvCxnSpPr>
          <p:cNvPr id="5" name="Straight Connector 15"/>
          <p:cNvCxnSpPr>
            <a:cxnSpLocks/>
          </p:cNvCxnSpPr>
          <p:nvPr userDrawn="1"/>
        </p:nvCxnSpPr>
        <p:spPr>
          <a:xfrm flipV="1">
            <a:off x="0" y="0"/>
            <a:ext cx="6678613" cy="32988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8"/>
          <p:cNvCxnSpPr>
            <a:cxnSpLocks/>
          </p:cNvCxnSpPr>
          <p:nvPr userDrawn="1"/>
        </p:nvCxnSpPr>
        <p:spPr>
          <a:xfrm flipV="1">
            <a:off x="-17463" y="4700588"/>
            <a:ext cx="1919288" cy="10001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375721" y="2006084"/>
            <a:ext cx="4853573" cy="1616252"/>
          </a:xfrm>
          <a:prstGeom prst="rect">
            <a:avLst/>
          </a:prstGeom>
        </p:spPr>
        <p:txBody>
          <a:bodyPr>
            <a:normAutofit/>
          </a:bodyPr>
          <a:lstStyle>
            <a:lvl1pPr algn="l">
              <a:defRPr sz="4300" b="1">
                <a:solidFill>
                  <a:schemeClr val="accent1"/>
                </a:solidFill>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5" name="Group 22"/>
          <p:cNvGrpSpPr>
            <a:grpSpLocks/>
          </p:cNvGrpSpPr>
          <p:nvPr userDrawn="1"/>
        </p:nvGrpSpPr>
        <p:grpSpPr bwMode="auto">
          <a:xfrm flipH="1">
            <a:off x="8286750" y="0"/>
            <a:ext cx="4125913" cy="2662238"/>
            <a:chOff x="-180553" y="-363225"/>
            <a:chExt cx="4124447" cy="2531561"/>
          </a:xfrm>
        </p:grpSpPr>
        <p:sp>
          <p:nvSpPr>
            <p:cNvPr id="6" name="Diagonal Stripe 25"/>
            <p:cNvSpPr/>
            <p:nvPr userDrawn="1"/>
          </p:nvSpPr>
          <p:spPr>
            <a:xfrm>
              <a:off x="27336" y="-363225"/>
              <a:ext cx="3916558" cy="253156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solidFill>
                  <a:schemeClr val="tx1"/>
                </a:solidFill>
              </a:endParaRPr>
            </a:p>
          </p:txBody>
        </p:sp>
        <p:sp>
          <p:nvSpPr>
            <p:cNvPr id="7" name="Parallelogram 29"/>
            <p:cNvSpPr/>
            <p:nvPr userDrawn="1"/>
          </p:nvSpPr>
          <p:spPr>
            <a:xfrm rot="19421162">
              <a:off x="-180553" y="1647531"/>
              <a:ext cx="1353657" cy="214360"/>
            </a:xfrm>
            <a:prstGeom prst="parallelogram">
              <a:avLst>
                <a:gd name="adj" fmla="val 720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grpSp>
      <p:sp>
        <p:nvSpPr>
          <p:cNvPr id="8" name="Parallelogram 35"/>
          <p:cNvSpPr/>
          <p:nvPr userDrawn="1"/>
        </p:nvSpPr>
        <p:spPr>
          <a:xfrm flipH="1">
            <a:off x="9121775" y="0"/>
            <a:ext cx="1447800" cy="639763"/>
          </a:xfrm>
          <a:prstGeom prst="parallelogram">
            <a:avLst>
              <a:gd name="adj" fmla="val 13561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pic>
        <p:nvPicPr>
          <p:cNvPr id="9" name="Picture 2" descr="C:\E\Lawful Interception Academy\2018\Presentazioni\LIA_logo_CYMK.png"/>
          <p:cNvPicPr>
            <a:picLocks noChangeAspect="1" noChangeArrowheads="1"/>
          </p:cNvPicPr>
          <p:nvPr userDrawn="1"/>
        </p:nvPicPr>
        <p:blipFill>
          <a:blip r:embed="rId2"/>
          <a:srcRect/>
          <a:stretch>
            <a:fillRect/>
          </a:stretch>
        </p:blipFill>
        <p:spPr bwMode="auto">
          <a:xfrm>
            <a:off x="10533063" y="0"/>
            <a:ext cx="1658937" cy="1658938"/>
          </a:xfrm>
          <a:prstGeom prst="rect">
            <a:avLst/>
          </a:prstGeom>
          <a:noFill/>
          <a:ln w="9525">
            <a:noFill/>
            <a:miter lim="800000"/>
            <a:headEnd/>
            <a:tailEnd/>
          </a:ln>
        </p:spPr>
      </p:pic>
      <p:sp>
        <p:nvSpPr>
          <p:cNvPr id="15" name="Table Placeholder 11"/>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it-IT" noProof="0"/>
              <a:t>Fare clic sull'icona per inserire una tabella</a:t>
            </a:r>
            <a:endParaRPr lang="en-GB" noProof="0" dirty="0"/>
          </a:p>
        </p:txBody>
      </p:sp>
      <p:sp>
        <p:nvSpPr>
          <p:cNvPr id="37" name="Text Placeholder 4"/>
          <p:cNvSpPr>
            <a:spLocks noGrp="1"/>
          </p:cNvSpPr>
          <p:nvPr>
            <p:ph type="body" sz="quarter" idx="16"/>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it-IT" dirty="0"/>
              <a:t>Fare clic per modificare stili del testo dello schema</a:t>
            </a:r>
          </a:p>
        </p:txBody>
      </p:sp>
      <p:sp>
        <p:nvSpPr>
          <p:cNvPr id="17" name="Title 1"/>
          <p:cNvSpPr>
            <a:spLocks noGrp="1"/>
          </p:cNvSpPr>
          <p:nvPr>
            <p:ph type="title"/>
          </p:nvPr>
        </p:nvSpPr>
        <p:spPr>
          <a:xfrm>
            <a:off x="518678" y="209028"/>
            <a:ext cx="8333222" cy="1147969"/>
          </a:xfrm>
          <a:prstGeom prst="rect">
            <a:avLst/>
          </a:prstGeom>
        </p:spPr>
        <p:txBody>
          <a:bodyPr>
            <a:normAutofit/>
          </a:bodyPr>
          <a:lstStyle>
            <a:lvl1pPr>
              <a:defRPr sz="4400" b="1">
                <a:solidFill>
                  <a:schemeClr val="accent1"/>
                </a:solidFill>
              </a:defRPr>
            </a:lvl1pPr>
          </a:lstStyle>
          <a:p>
            <a:r>
              <a:rPr lang="it-IT" dirty="0"/>
              <a:t>Fare clic per modificare lo stile del titolo</a:t>
            </a:r>
            <a:endParaRPr lang="en-IN" dirty="0"/>
          </a:p>
        </p:txBody>
      </p:sp>
      <p:sp>
        <p:nvSpPr>
          <p:cNvPr id="10" name="Footer Placeholder 1"/>
          <p:cNvSpPr>
            <a:spLocks noGrp="1"/>
          </p:cNvSpPr>
          <p:nvPr>
            <p:ph type="ftr" sz="quarter" idx="17"/>
          </p:nvPr>
        </p:nvSpPr>
        <p:spPr>
          <a:xfrm>
            <a:off x="512763" y="6332538"/>
            <a:ext cx="6246812" cy="34607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b="1" dirty="0" smtClean="0">
                <a:solidFill>
                  <a:srgbClr val="002774"/>
                </a:solidFill>
              </a:defRPr>
            </a:lvl1pPr>
          </a:lstStyle>
          <a:p>
            <a:pPr>
              <a:defRPr/>
            </a:pPr>
            <a:r>
              <a:rPr lang="it-IT" dirty="0"/>
              <a:t>Organismo di Ispezione – ISO 17020:2012</a:t>
            </a:r>
          </a:p>
        </p:txBody>
      </p:sp>
      <p:sp>
        <p:nvSpPr>
          <p:cNvPr id="11" name="Slide Number Placeholder 2"/>
          <p:cNvSpPr>
            <a:spLocks noGrp="1"/>
          </p:cNvSpPr>
          <p:nvPr>
            <p:ph type="sldNum" sz="quarter" idx="18"/>
          </p:nvPr>
        </p:nvSpPr>
        <p:spPr/>
        <p:txBody>
          <a:bodyPr/>
          <a:lstStyle>
            <a:lvl1pPr>
              <a:defRPr sz="1600" b="1" smtClean="0">
                <a:solidFill>
                  <a:srgbClr val="002774"/>
                </a:solidFill>
              </a:defRPr>
            </a:lvl1pPr>
          </a:lstStyle>
          <a:p>
            <a:pPr>
              <a:defRPr/>
            </a:pPr>
            <a:fld id="{69D73E39-DFFD-4B2E-815A-A2449498353A}" type="slidenum">
              <a:rPr lang="en-IN"/>
              <a:pPr>
                <a:defRPr/>
              </a:pPr>
              <a:t>‹N›</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pSp>
        <p:nvGrpSpPr>
          <p:cNvPr id="5" name="Group 22"/>
          <p:cNvGrpSpPr>
            <a:grpSpLocks/>
          </p:cNvGrpSpPr>
          <p:nvPr userDrawn="1"/>
        </p:nvGrpSpPr>
        <p:grpSpPr bwMode="auto">
          <a:xfrm flipH="1">
            <a:off x="8286750" y="0"/>
            <a:ext cx="4125913" cy="2662238"/>
            <a:chOff x="-180553" y="-363225"/>
            <a:chExt cx="4124447" cy="2531561"/>
          </a:xfrm>
        </p:grpSpPr>
        <p:sp>
          <p:nvSpPr>
            <p:cNvPr id="6" name="Diagonal Stripe 25"/>
            <p:cNvSpPr/>
            <p:nvPr userDrawn="1"/>
          </p:nvSpPr>
          <p:spPr>
            <a:xfrm>
              <a:off x="27336" y="-363225"/>
              <a:ext cx="3916558" cy="253156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solidFill>
                  <a:schemeClr val="tx1"/>
                </a:solidFill>
              </a:endParaRPr>
            </a:p>
          </p:txBody>
        </p:sp>
        <p:sp>
          <p:nvSpPr>
            <p:cNvPr id="7" name="Parallelogram 29"/>
            <p:cNvSpPr/>
            <p:nvPr userDrawn="1"/>
          </p:nvSpPr>
          <p:spPr>
            <a:xfrm rot="19421162">
              <a:off x="-180553" y="1647531"/>
              <a:ext cx="1353657" cy="214360"/>
            </a:xfrm>
            <a:prstGeom prst="parallelogram">
              <a:avLst>
                <a:gd name="adj" fmla="val 720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grpSp>
      <p:sp>
        <p:nvSpPr>
          <p:cNvPr id="8" name="Parallelogram 35"/>
          <p:cNvSpPr/>
          <p:nvPr userDrawn="1"/>
        </p:nvSpPr>
        <p:spPr>
          <a:xfrm flipH="1">
            <a:off x="9121775" y="0"/>
            <a:ext cx="1447800" cy="639763"/>
          </a:xfrm>
          <a:prstGeom prst="parallelogram">
            <a:avLst>
              <a:gd name="adj" fmla="val 13561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pic>
        <p:nvPicPr>
          <p:cNvPr id="9" name="Picture 2" descr="C:\E\Lawful Interception Academy\2018\Presentazioni\LIA_logo_CYMK.png"/>
          <p:cNvPicPr>
            <a:picLocks noChangeAspect="1" noChangeArrowheads="1"/>
          </p:cNvPicPr>
          <p:nvPr userDrawn="1"/>
        </p:nvPicPr>
        <p:blipFill>
          <a:blip r:embed="rId2"/>
          <a:srcRect/>
          <a:stretch>
            <a:fillRect/>
          </a:stretch>
        </p:blipFill>
        <p:spPr bwMode="auto">
          <a:xfrm>
            <a:off x="10533063" y="0"/>
            <a:ext cx="1658937" cy="1658938"/>
          </a:xfrm>
          <a:prstGeom prst="rect">
            <a:avLst/>
          </a:prstGeom>
          <a:noFill/>
          <a:ln w="9525">
            <a:noFill/>
            <a:miter lim="800000"/>
            <a:headEnd/>
            <a:tailEnd/>
          </a:ln>
        </p:spPr>
      </p:pic>
      <p:sp>
        <p:nvSpPr>
          <p:cNvPr id="27" name="Title 1"/>
          <p:cNvSpPr>
            <a:spLocks noGrp="1"/>
          </p:cNvSpPr>
          <p:nvPr>
            <p:ph type="title"/>
          </p:nvPr>
        </p:nvSpPr>
        <p:spPr>
          <a:xfrm>
            <a:off x="518678" y="209028"/>
            <a:ext cx="8333222" cy="797969"/>
          </a:xfrm>
          <a:prstGeom prst="rect">
            <a:avLst/>
          </a:prstGeom>
        </p:spPr>
        <p:txBody>
          <a:bodyPr>
            <a:normAutofit/>
          </a:bodyPr>
          <a:lstStyle>
            <a:lvl1pPr>
              <a:defRPr sz="4400" b="1">
                <a:solidFill>
                  <a:schemeClr val="accent1"/>
                </a:solidFill>
              </a:defRPr>
            </a:lvl1pPr>
          </a:lstStyle>
          <a:p>
            <a:r>
              <a:rPr lang="it-IT" dirty="0"/>
              <a:t>Fare clic per modificare lo stile del titolo</a:t>
            </a:r>
            <a:endParaRPr lang="en-IN" dirty="0"/>
          </a:p>
        </p:txBody>
      </p:sp>
      <p:sp>
        <p:nvSpPr>
          <p:cNvPr id="29" name="Content Placeholder 2"/>
          <p:cNvSpPr>
            <a:spLocks noGrp="1"/>
          </p:cNvSpPr>
          <p:nvPr>
            <p:ph idx="1"/>
          </p:nvPr>
        </p:nvSpPr>
        <p:spPr>
          <a:xfrm>
            <a:off x="518678" y="1307940"/>
            <a:ext cx="10835122" cy="4869024"/>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1" name="Slide Number Placeholder 2"/>
          <p:cNvSpPr>
            <a:spLocks noGrp="1"/>
          </p:cNvSpPr>
          <p:nvPr>
            <p:ph type="sldNum" sz="quarter" idx="11"/>
          </p:nvPr>
        </p:nvSpPr>
        <p:spPr/>
        <p:txBody>
          <a:bodyPr/>
          <a:lstStyle>
            <a:lvl1pPr>
              <a:defRPr sz="1600" b="1" smtClean="0">
                <a:solidFill>
                  <a:srgbClr val="002774"/>
                </a:solidFill>
              </a:defRPr>
            </a:lvl1pPr>
          </a:lstStyle>
          <a:p>
            <a:pPr>
              <a:defRPr/>
            </a:pPr>
            <a:fld id="{902EB995-F00F-433F-AC6A-4BC3F4C9AC5C}" type="slidenum">
              <a:rPr lang="en-IN"/>
              <a:pPr>
                <a:defRPr/>
              </a:pPr>
              <a:t>‹N›</a:t>
            </a:fld>
            <a:endParaRPr lang="en-IN" dirty="0"/>
          </a:p>
        </p:txBody>
      </p:sp>
      <p:sp>
        <p:nvSpPr>
          <p:cNvPr id="12" name="Footer Placeholder 1">
            <a:extLst>
              <a:ext uri="{FF2B5EF4-FFF2-40B4-BE49-F238E27FC236}">
                <a16:creationId xmlns:a16="http://schemas.microsoft.com/office/drawing/2014/main" id="{03FD0352-D357-4D3C-BB7D-FED147B7997E}"/>
              </a:ext>
            </a:extLst>
          </p:cNvPr>
          <p:cNvSpPr>
            <a:spLocks noGrp="1"/>
          </p:cNvSpPr>
          <p:nvPr>
            <p:ph type="ftr" sz="quarter" idx="17"/>
          </p:nvPr>
        </p:nvSpPr>
        <p:spPr>
          <a:xfrm>
            <a:off x="512763" y="6332538"/>
            <a:ext cx="6246812" cy="34607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b="1" dirty="0" smtClean="0">
                <a:solidFill>
                  <a:srgbClr val="002774"/>
                </a:solidFill>
              </a:defRPr>
            </a:lvl1pPr>
          </a:lstStyle>
          <a:p>
            <a:pPr>
              <a:defRPr/>
            </a:pPr>
            <a:r>
              <a:rPr lang="it-IT" dirty="0"/>
              <a:t>Organismo di Ispezione – ISO 17020:2012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12" name="Shape 4379">
            <a:extLst>
              <a:ext uri="{FF2B5EF4-FFF2-40B4-BE49-F238E27FC236}">
                <a16:creationId xmlns:a16="http://schemas.microsoft.com/office/drawing/2014/main" id="{F05FD1F8-A5ED-4DD4-B76D-719898887936}"/>
              </a:ext>
            </a:extLst>
          </p:cNvPr>
          <p:cNvSpPr/>
          <p:nvPr userDrawn="1"/>
        </p:nvSpPr>
        <p:spPr>
          <a:xfrm>
            <a:off x="4708092" y="4344558"/>
            <a:ext cx="258762" cy="18891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fontAlgn="auto">
              <a:spcBef>
                <a:spcPts val="0"/>
              </a:spcBef>
              <a:spcAft>
                <a:spcPts val="0"/>
              </a:spcAf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4" name="Shape 4487">
            <a:extLst>
              <a:ext uri="{FF2B5EF4-FFF2-40B4-BE49-F238E27FC236}">
                <a16:creationId xmlns:a16="http://schemas.microsoft.com/office/drawing/2014/main" id="{3F95B5EA-4E81-46BD-82B6-FA2E5C6A959B}"/>
              </a:ext>
            </a:extLst>
          </p:cNvPr>
          <p:cNvSpPr/>
          <p:nvPr userDrawn="1"/>
        </p:nvSpPr>
        <p:spPr>
          <a:xfrm>
            <a:off x="4708092" y="4735878"/>
            <a:ext cx="233362" cy="233362"/>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fontAlgn="auto">
              <a:spcBef>
                <a:spcPts val="0"/>
              </a:spcBef>
              <a:spcAft>
                <a:spcPts val="0"/>
              </a:spcAf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sz="3000" dirty="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endParaRPr>
          </a:p>
        </p:txBody>
      </p:sp>
      <p:sp>
        <p:nvSpPr>
          <p:cNvPr id="15" name="Right Triangle 20">
            <a:extLst>
              <a:ext uri="{FF2B5EF4-FFF2-40B4-BE49-F238E27FC236}">
                <a16:creationId xmlns:a16="http://schemas.microsoft.com/office/drawing/2014/main" id="{F16BFF29-6E7C-4015-A05D-C5CDA7F1AC57}"/>
              </a:ext>
            </a:extLst>
          </p:cNvPr>
          <p:cNvSpPr/>
          <p:nvPr userDrawn="1"/>
        </p:nvSpPr>
        <p:spPr>
          <a:xfrm flipV="1">
            <a:off x="0" y="0"/>
            <a:ext cx="10625138" cy="54038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cxnSp>
        <p:nvCxnSpPr>
          <p:cNvPr id="16" name="Straight Connector 22">
            <a:extLst>
              <a:ext uri="{FF2B5EF4-FFF2-40B4-BE49-F238E27FC236}">
                <a16:creationId xmlns:a16="http://schemas.microsoft.com/office/drawing/2014/main" id="{26DA4392-2CDE-4E53-9B7C-5B3AE43BFC9E}"/>
              </a:ext>
            </a:extLst>
          </p:cNvPr>
          <p:cNvCxnSpPr>
            <a:cxnSpLocks/>
          </p:cNvCxnSpPr>
          <p:nvPr userDrawn="1"/>
        </p:nvCxnSpPr>
        <p:spPr>
          <a:xfrm flipV="1">
            <a:off x="9004300" y="3924300"/>
            <a:ext cx="3187700" cy="1689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23">
            <a:extLst>
              <a:ext uri="{FF2B5EF4-FFF2-40B4-BE49-F238E27FC236}">
                <a16:creationId xmlns:a16="http://schemas.microsoft.com/office/drawing/2014/main" id="{F2EBCB3B-023D-4DDD-8A4E-0F4A19ECADC2}"/>
              </a:ext>
            </a:extLst>
          </p:cNvPr>
          <p:cNvCxnSpPr>
            <a:cxnSpLocks/>
          </p:cNvCxnSpPr>
          <p:nvPr userDrawn="1"/>
        </p:nvCxnSpPr>
        <p:spPr>
          <a:xfrm flipV="1">
            <a:off x="-17463" y="4700588"/>
            <a:ext cx="1919288" cy="10001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Picture 2" descr="C:\E\Lawful Interception Academy\2018\Presentazioni\LIA_logo_CYMK.png">
            <a:extLst>
              <a:ext uri="{FF2B5EF4-FFF2-40B4-BE49-F238E27FC236}">
                <a16:creationId xmlns:a16="http://schemas.microsoft.com/office/drawing/2014/main" id="{D1D79868-BD91-4D06-AFBB-9A7CE0422E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33063" y="0"/>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75721" y="1821022"/>
            <a:ext cx="4853573" cy="1616252"/>
          </a:xfrm>
          <a:prstGeom prst="rect">
            <a:avLst/>
          </a:prstGeom>
        </p:spPr>
        <p:txBody>
          <a:bodyPr>
            <a:normAutofit/>
          </a:bodyPr>
          <a:lstStyle>
            <a:lvl1pPr algn="l">
              <a:defRPr sz="4300" b="1">
                <a:solidFill>
                  <a:schemeClr val="accent1"/>
                </a:solidFill>
              </a:defRPr>
            </a:lvl1pPr>
          </a:lstStyle>
          <a:p>
            <a:r>
              <a:rPr lang="it-IT" dirty="0"/>
              <a:t>Fare clic per modificare lo stile del titolo</a:t>
            </a:r>
            <a:endParaRPr lang="en-US" dirty="0"/>
          </a:p>
        </p:txBody>
      </p:sp>
      <p:sp>
        <p:nvSpPr>
          <p:cNvPr id="9" name="Text Placeholder 3"/>
          <p:cNvSpPr>
            <a:spLocks noGrp="1"/>
          </p:cNvSpPr>
          <p:nvPr>
            <p:ph type="body" sz="quarter" idx="15"/>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pPr lvl="0"/>
            <a:r>
              <a:rPr lang="it-IT" dirty="0"/>
              <a:t>Fare clic per modificare stili del testo dello schema</a:t>
            </a:r>
          </a:p>
        </p:txBody>
      </p:sp>
      <p:sp>
        <p:nvSpPr>
          <p:cNvPr id="10" name="Text Placeholder 4"/>
          <p:cNvSpPr>
            <a:spLocks noGrp="1"/>
          </p:cNvSpPr>
          <p:nvPr>
            <p:ph type="body" sz="quarter" idx="16"/>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pPr lvl="0"/>
            <a:r>
              <a:rPr lang="it-IT" dirty="0"/>
              <a:t>Fare clic per modificare stili del testo dello schema</a:t>
            </a:r>
          </a:p>
        </p:txBody>
      </p:sp>
      <p:sp>
        <p:nvSpPr>
          <p:cNvPr id="11" name="Text Placeholder 5"/>
          <p:cNvSpPr>
            <a:spLocks noGrp="1"/>
          </p:cNvSpPr>
          <p:nvPr>
            <p:ph type="body" sz="quarter" idx="17"/>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pPr lvl="0"/>
            <a:r>
              <a:rPr lang="it-IT" dirty="0"/>
              <a:t>Fare clic per modificare stili del testo dello schema</a:t>
            </a:r>
          </a:p>
        </p:txBody>
      </p:sp>
      <p:sp>
        <p:nvSpPr>
          <p:cNvPr id="13" name="Text Placeholder 21"/>
          <p:cNvSpPr>
            <a:spLocks noGrp="1"/>
          </p:cNvSpPr>
          <p:nvPr>
            <p:ph type="body" sz="quarter" idx="18"/>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pPr lvl="0"/>
            <a:r>
              <a:rPr lang="it-IT" dirty="0"/>
              <a:t>Fare clic per modificare stili del testo dello schema</a:t>
            </a:r>
          </a:p>
        </p:txBody>
      </p:sp>
    </p:spTree>
    <p:extLst>
      <p:ext uri="{BB962C8B-B14F-4D97-AF65-F5344CB8AC3E}">
        <p14:creationId xmlns:p14="http://schemas.microsoft.com/office/powerpoint/2010/main" val="1521152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8138" y="6356350"/>
            <a:ext cx="41148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bg2"/>
                </a:solidFill>
                <a:latin typeface="+mn-lt"/>
                <a:cs typeface="+mn-cs"/>
              </a:defRPr>
            </a:lvl1pPr>
          </a:lstStyle>
          <a:p>
            <a:pPr>
              <a:defRPr/>
            </a:pPr>
            <a:r>
              <a:rPr lang="en-IN"/>
              <a:t>Add a footer</a:t>
            </a:r>
          </a:p>
        </p:txBody>
      </p:sp>
      <p:sp>
        <p:nvSpPr>
          <p:cNvPr id="6" name="Slide Number Placeholder 5"/>
          <p:cNvSpPr>
            <a:spLocks noGrp="1"/>
          </p:cNvSpPr>
          <p:nvPr>
            <p:ph type="sldNum" sz="quarter" idx="4"/>
          </p:nvPr>
        </p:nvSpPr>
        <p:spPr>
          <a:xfrm>
            <a:off x="11147425" y="6356350"/>
            <a:ext cx="739775"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2"/>
                </a:solidFill>
                <a:latin typeface="+mn-lt"/>
                <a:cs typeface="+mn-cs"/>
              </a:defRPr>
            </a:lvl1pPr>
          </a:lstStyle>
          <a:p>
            <a:pPr>
              <a:defRPr/>
            </a:pPr>
            <a:fld id="{16EEDF5A-2D75-4ADC-A48B-7CABA4151D3A}" type="slidenum">
              <a:rPr lang="en-IN"/>
              <a:pPr>
                <a:defRPr/>
              </a:pPr>
              <a:t>‹N›</a:t>
            </a:fld>
            <a:endParaRPr lang="en-IN" dirty="0"/>
          </a:p>
        </p:txBody>
      </p:sp>
      <p:sp>
        <p:nvSpPr>
          <p:cNvPr id="1028" name="Title Placeholder 8"/>
          <p:cNvSpPr>
            <a:spLocks noGrp="1"/>
          </p:cNvSpPr>
          <p:nvPr>
            <p:ph type="title"/>
          </p:nvPr>
        </p:nvSpPr>
        <p:spPr bwMode="auto">
          <a:xfrm>
            <a:off x="519113" y="209550"/>
            <a:ext cx="10834687" cy="1147763"/>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p>
            <a:pPr lvl="0"/>
            <a:r>
              <a:rPr lang="it-IT"/>
              <a:t>Fare clic per modificare lo stile del titolo</a:t>
            </a:r>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p:txStyles>
    <p:titleStyle>
      <a:lvl1pPr algn="l" rtl="0" fontAlgn="base">
        <a:lnSpc>
          <a:spcPct val="90000"/>
        </a:lnSpc>
        <a:spcBef>
          <a:spcPct val="0"/>
        </a:spcBef>
        <a:spcAft>
          <a:spcPct val="0"/>
        </a:spcAft>
        <a:defRPr lang="en-IN" sz="4400" b="1" kern="1200">
          <a:solidFill>
            <a:schemeClr val="accent1"/>
          </a:solidFill>
          <a:latin typeface="+mj-lt"/>
          <a:ea typeface="+mj-ea"/>
          <a:cs typeface="+mj-cs"/>
        </a:defRPr>
      </a:lvl1pPr>
      <a:lvl2pPr algn="l" rtl="0" fontAlgn="base">
        <a:lnSpc>
          <a:spcPct val="90000"/>
        </a:lnSpc>
        <a:spcBef>
          <a:spcPct val="0"/>
        </a:spcBef>
        <a:spcAft>
          <a:spcPct val="0"/>
        </a:spcAft>
        <a:defRPr sz="4400" b="1">
          <a:solidFill>
            <a:schemeClr val="accent1"/>
          </a:solidFill>
          <a:latin typeface="Calibri" pitchFamily="34" charset="0"/>
        </a:defRPr>
      </a:lvl2pPr>
      <a:lvl3pPr algn="l" rtl="0" fontAlgn="base">
        <a:lnSpc>
          <a:spcPct val="90000"/>
        </a:lnSpc>
        <a:spcBef>
          <a:spcPct val="0"/>
        </a:spcBef>
        <a:spcAft>
          <a:spcPct val="0"/>
        </a:spcAft>
        <a:defRPr sz="4400" b="1">
          <a:solidFill>
            <a:schemeClr val="accent1"/>
          </a:solidFill>
          <a:latin typeface="Calibri" pitchFamily="34" charset="0"/>
        </a:defRPr>
      </a:lvl3pPr>
      <a:lvl4pPr algn="l" rtl="0" fontAlgn="base">
        <a:lnSpc>
          <a:spcPct val="90000"/>
        </a:lnSpc>
        <a:spcBef>
          <a:spcPct val="0"/>
        </a:spcBef>
        <a:spcAft>
          <a:spcPct val="0"/>
        </a:spcAft>
        <a:defRPr sz="4400" b="1">
          <a:solidFill>
            <a:schemeClr val="accent1"/>
          </a:solidFill>
          <a:latin typeface="Calibri" pitchFamily="34" charset="0"/>
        </a:defRPr>
      </a:lvl4pPr>
      <a:lvl5pPr algn="l" rtl="0" fontAlgn="base">
        <a:lnSpc>
          <a:spcPct val="90000"/>
        </a:lnSpc>
        <a:spcBef>
          <a:spcPct val="0"/>
        </a:spcBef>
        <a:spcAft>
          <a:spcPct val="0"/>
        </a:spcAft>
        <a:defRPr sz="4400" b="1">
          <a:solidFill>
            <a:schemeClr val="accent1"/>
          </a:solidFill>
          <a:latin typeface="Calibri" pitchFamily="34" charset="0"/>
        </a:defRPr>
      </a:lvl5pPr>
      <a:lvl6pPr marL="457200" algn="l" rtl="0" fontAlgn="base">
        <a:lnSpc>
          <a:spcPct val="90000"/>
        </a:lnSpc>
        <a:spcBef>
          <a:spcPct val="0"/>
        </a:spcBef>
        <a:spcAft>
          <a:spcPct val="0"/>
        </a:spcAft>
        <a:defRPr sz="4400" b="1">
          <a:solidFill>
            <a:schemeClr val="accent1"/>
          </a:solidFill>
          <a:latin typeface="Calibri" pitchFamily="34" charset="0"/>
        </a:defRPr>
      </a:lvl6pPr>
      <a:lvl7pPr marL="914400" algn="l" rtl="0" fontAlgn="base">
        <a:lnSpc>
          <a:spcPct val="90000"/>
        </a:lnSpc>
        <a:spcBef>
          <a:spcPct val="0"/>
        </a:spcBef>
        <a:spcAft>
          <a:spcPct val="0"/>
        </a:spcAft>
        <a:defRPr sz="4400" b="1">
          <a:solidFill>
            <a:schemeClr val="accent1"/>
          </a:solidFill>
          <a:latin typeface="Calibri" pitchFamily="34" charset="0"/>
        </a:defRPr>
      </a:lvl7pPr>
      <a:lvl8pPr marL="1371600" algn="l" rtl="0" fontAlgn="base">
        <a:lnSpc>
          <a:spcPct val="90000"/>
        </a:lnSpc>
        <a:spcBef>
          <a:spcPct val="0"/>
        </a:spcBef>
        <a:spcAft>
          <a:spcPct val="0"/>
        </a:spcAft>
        <a:defRPr sz="4400" b="1">
          <a:solidFill>
            <a:schemeClr val="accent1"/>
          </a:solidFill>
          <a:latin typeface="Calibri" pitchFamily="34" charset="0"/>
        </a:defRPr>
      </a:lvl8pPr>
      <a:lvl9pPr marL="1828800" algn="l" rtl="0" fontAlgn="base">
        <a:lnSpc>
          <a:spcPct val="90000"/>
        </a:lnSpc>
        <a:spcBef>
          <a:spcPct val="0"/>
        </a:spcBef>
        <a:spcAft>
          <a:spcPct val="0"/>
        </a:spcAft>
        <a:defRPr sz="4400" b="1">
          <a:solidFill>
            <a:schemeClr val="accent1"/>
          </a:solidFill>
          <a:latin typeface="Calibri" pitchFamily="34" charset="0"/>
        </a:defRPr>
      </a:lvl9pPr>
    </p:titleStyle>
    <p:bodyStyle>
      <a:lvl1pPr marL="228600" indent="-228600" algn="l" rtl="0" fontAlgn="base">
        <a:lnSpc>
          <a:spcPct val="90000"/>
        </a:lnSpc>
        <a:spcBef>
          <a:spcPts val="1000"/>
        </a:spcBef>
        <a:spcAft>
          <a:spcPct val="0"/>
        </a:spcAft>
        <a:buClr>
          <a:srgbClr val="2E7A40"/>
        </a:buClr>
        <a:buFont typeface="Arial" charset="0"/>
        <a:buChar char="•"/>
        <a:defRPr lang="en-US" sz="2400" kern="1200" dirty="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2E7A40"/>
        </a:buClr>
        <a:buFont typeface="Arial" charset="0"/>
        <a:buChar char="•"/>
        <a:defRPr lang="en-US" sz="2000" kern="1200" dirty="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2E7A40"/>
        </a:buClr>
        <a:buFont typeface="Arial" charset="0"/>
        <a:buChar char="•"/>
        <a:defRPr lang="en-US" kern="1200" dirty="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2E7A40"/>
        </a:buClr>
        <a:buFont typeface="Arial" charset="0"/>
        <a:buChar char="•"/>
        <a:defRPr lang="en-US" sz="1600" kern="1200" dirty="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2E7A40"/>
        </a:buClr>
        <a:buFont typeface="Arial"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awfulinterceptionacademy.eu/"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lawfulinterceptionacademy.eu/CLI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sicurezzaegiustizia.com/relazione-finale-indagine-sulle-intercettazioni/"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lawfulinterceptionacademy.e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096000" y="3161299"/>
            <a:ext cx="5633884" cy="1616075"/>
          </a:xfrm>
        </p:spPr>
        <p:txBody>
          <a:bodyPr>
            <a:normAutofit fontScale="90000"/>
          </a:bodyPr>
          <a:lstStyle/>
          <a:p>
            <a:r>
              <a:rPr lang="it-IT" sz="4900" dirty="0"/>
              <a:t>LE CERTIFICAZIONI NELL’OUTSOURCING</a:t>
            </a:r>
            <a:br>
              <a:rPr lang="it-IT" sz="3600" dirty="0"/>
            </a:br>
            <a:br>
              <a:rPr lang="it-IT" sz="2700" dirty="0"/>
            </a:br>
            <a:r>
              <a:rPr lang="it-IT" sz="2700" dirty="0"/>
              <a:t>30 ottobre 2023</a:t>
            </a:r>
            <a:endParaRPr sz="2700" dirty="0"/>
          </a:p>
        </p:txBody>
      </p:sp>
      <p:sp>
        <p:nvSpPr>
          <p:cNvPr id="3" name="CasellaDiTesto 2">
            <a:extLst>
              <a:ext uri="{FF2B5EF4-FFF2-40B4-BE49-F238E27FC236}">
                <a16:creationId xmlns:a16="http://schemas.microsoft.com/office/drawing/2014/main" id="{DA1E1F5E-9DEE-7E01-13D9-C02C03B41F30}"/>
              </a:ext>
            </a:extLst>
          </p:cNvPr>
          <p:cNvSpPr txBox="1"/>
          <p:nvPr/>
        </p:nvSpPr>
        <p:spPr>
          <a:xfrm>
            <a:off x="4224131" y="5513387"/>
            <a:ext cx="7404651" cy="923330"/>
          </a:xfrm>
          <a:prstGeom prst="rect">
            <a:avLst/>
          </a:prstGeom>
          <a:noFill/>
        </p:spPr>
        <p:txBody>
          <a:bodyPr wrap="square">
            <a:spAutoFit/>
          </a:bodyPr>
          <a:lstStyle/>
          <a:p>
            <a:r>
              <a:rPr lang="it-IT" dirty="0"/>
              <a:t>“Il mondo delle intercettazioni. Linguaggi, nuove tecnologie, </a:t>
            </a:r>
          </a:p>
          <a:p>
            <a:r>
              <a:rPr lang="it-IT" dirty="0"/>
              <a:t>profili giuridici ed intelligenza artificiale”</a:t>
            </a:r>
          </a:p>
          <a:p>
            <a:r>
              <a:rPr lang="it-IT" dirty="0"/>
              <a:t>Aula magna "</a:t>
            </a:r>
            <a:r>
              <a:rPr lang="it-IT" dirty="0" err="1"/>
              <a:t>Quistelli</a:t>
            </a:r>
            <a:r>
              <a:rPr lang="it-IT" dirty="0"/>
              <a:t>", Università Mediterranea di Reggio Calabria</a:t>
            </a:r>
          </a:p>
        </p:txBody>
      </p:sp>
      <p:pic>
        <p:nvPicPr>
          <p:cNvPr id="5" name="Immagine 4">
            <a:extLst>
              <a:ext uri="{FF2B5EF4-FFF2-40B4-BE49-F238E27FC236}">
                <a16:creationId xmlns:a16="http://schemas.microsoft.com/office/drawing/2014/main" id="{62B78B07-E203-C388-0550-046184FD2158}"/>
              </a:ext>
            </a:extLst>
          </p:cNvPr>
          <p:cNvPicPr>
            <a:picLocks noChangeAspect="1"/>
          </p:cNvPicPr>
          <p:nvPr/>
        </p:nvPicPr>
        <p:blipFill>
          <a:blip r:embed="rId2"/>
          <a:stretch>
            <a:fillRect/>
          </a:stretch>
        </p:blipFill>
        <p:spPr>
          <a:xfrm>
            <a:off x="2047461" y="1500349"/>
            <a:ext cx="3857302" cy="38573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sz="4200" dirty="0"/>
              <a:t>Certificazione degli strumenti di captazione</a:t>
            </a:r>
          </a:p>
        </p:txBody>
      </p:sp>
      <p:sp>
        <p:nvSpPr>
          <p:cNvPr id="19459" name="Segnaposto contenuto 2"/>
          <p:cNvSpPr>
            <a:spLocks noGrp="1"/>
          </p:cNvSpPr>
          <p:nvPr>
            <p:ph idx="4294967295"/>
          </p:nvPr>
        </p:nvSpPr>
        <p:spPr bwMode="auto">
          <a:xfrm>
            <a:off x="609600" y="2505076"/>
            <a:ext cx="10661374" cy="3621088"/>
          </a:xfrm>
          <a:prstGeom prst="rect">
            <a:avLst/>
          </a:prstGeom>
          <a:noFill/>
          <a:ln>
            <a:noFill/>
            <a:miter lim="800000"/>
            <a:headEnd/>
            <a:tailEnd/>
          </a:ln>
        </p:spPr>
        <p:txBody>
          <a:bodyPr/>
          <a:lstStyle/>
          <a:p>
            <a:pPr marL="0" indent="0">
              <a:buNone/>
            </a:pPr>
            <a:r>
              <a:rPr lang="it-IT" dirty="0"/>
              <a:t>Al fine di ovviare parzialmente al problema dell’affidabilità degli operatori e dei software, è stata prospettata la possibilità di realizzare un sistema certificativo nazionale, attuato da una parte terza (imparzialità sia tecnica che economica) sulla base di standard di riferimento (Privacy, Sicurezza, standard tecnici definiti dall’Istituto Europeo per le norme di Telecomunicazioni) sul modello delle best practices europee rispetto agli standard di qualità dettati dalla norma ISO 9001 e di sicurezza delle informazioni dettati dalla norma ISO 27001 o di </a:t>
            </a:r>
            <a:r>
              <a:rPr lang="it-IT" b="1" dirty="0">
                <a:highlight>
                  <a:srgbClr val="FFFF00"/>
                </a:highlight>
              </a:rPr>
              <a:t>quello sperimentato dalla </a:t>
            </a:r>
            <a:r>
              <a:rPr lang="it-IT" b="1" dirty="0" err="1">
                <a:highlight>
                  <a:srgbClr val="FFFF00"/>
                </a:highlight>
                <a:hlinkClick r:id="rId2"/>
              </a:rPr>
              <a:t>Lawful</a:t>
            </a:r>
            <a:r>
              <a:rPr lang="it-IT" b="1" dirty="0">
                <a:highlight>
                  <a:srgbClr val="FFFF00"/>
                </a:highlight>
                <a:hlinkClick r:id="rId2"/>
              </a:rPr>
              <a:t> </a:t>
            </a:r>
            <a:r>
              <a:rPr lang="it-IT" b="1" dirty="0" err="1">
                <a:highlight>
                  <a:srgbClr val="FFFF00"/>
                </a:highlight>
                <a:hlinkClick r:id="rId2"/>
              </a:rPr>
              <a:t>Interception</a:t>
            </a:r>
            <a:r>
              <a:rPr lang="it-IT" b="1" dirty="0">
                <a:highlight>
                  <a:srgbClr val="FFFF00"/>
                </a:highlight>
                <a:hlinkClick r:id="rId2"/>
              </a:rPr>
              <a:t> Academy</a:t>
            </a:r>
            <a:r>
              <a:rPr lang="it-IT" b="1" dirty="0">
                <a:highlight>
                  <a:srgbClr val="FFFF00"/>
                </a:highlight>
              </a:rPr>
              <a:t>. </a:t>
            </a:r>
          </a:p>
          <a:p>
            <a:pPr marL="0" indent="0">
              <a:buNone/>
            </a:pPr>
            <a:r>
              <a:rPr lang="it-IT" dirty="0"/>
              <a:t>Peraltro, </a:t>
            </a:r>
            <a:r>
              <a:rPr lang="it-IT" b="1" dirty="0"/>
              <a:t>alcune Procure hanno inserito questa certificazione come requisito opzionale nella fase di accreditamento delle società interessate</a:t>
            </a:r>
            <a:r>
              <a:rPr lang="it-IT" dirty="0"/>
              <a:t>.</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10</a:t>
            </a:fld>
            <a:endParaRPr lang="en-IN" dirty="0"/>
          </a:p>
        </p:txBody>
      </p:sp>
      <p:sp>
        <p:nvSpPr>
          <p:cNvPr id="3" name="CasellaDiTesto 2">
            <a:extLst>
              <a:ext uri="{FF2B5EF4-FFF2-40B4-BE49-F238E27FC236}">
                <a16:creationId xmlns:a16="http://schemas.microsoft.com/office/drawing/2014/main" id="{AB33078E-B17D-8C0F-CA7C-81CDCFE797BD}"/>
              </a:ext>
            </a:extLst>
          </p:cNvPr>
          <p:cNvSpPr txBox="1"/>
          <p:nvPr/>
        </p:nvSpPr>
        <p:spPr>
          <a:xfrm>
            <a:off x="609600" y="1357313"/>
            <a:ext cx="9121844" cy="369332"/>
          </a:xfrm>
          <a:prstGeom prst="rect">
            <a:avLst/>
          </a:prstGeom>
          <a:noFill/>
        </p:spPr>
        <p:txBody>
          <a:bodyPr wrap="square">
            <a:spAutoFit/>
          </a:bodyPr>
          <a:lstStyle/>
          <a:p>
            <a:r>
              <a:rPr lang="it-IT" dirty="0">
                <a:solidFill>
                  <a:srgbClr val="FF0000"/>
                </a:solidFill>
              </a:rPr>
              <a:t>Dalla Relazione finale d'indagine sulle intercettazioni della II Commissione del Senato</a:t>
            </a:r>
          </a:p>
        </p:txBody>
      </p:sp>
    </p:spTree>
    <p:extLst>
      <p:ext uri="{BB962C8B-B14F-4D97-AF65-F5344CB8AC3E}">
        <p14:creationId xmlns:p14="http://schemas.microsoft.com/office/powerpoint/2010/main" val="215206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sz="4200" dirty="0"/>
              <a:t>Certificazione degli strumenti di captazione</a:t>
            </a:r>
          </a:p>
        </p:txBody>
      </p:sp>
      <p:sp>
        <p:nvSpPr>
          <p:cNvPr id="19459" name="Segnaposto contenuto 2"/>
          <p:cNvSpPr>
            <a:spLocks noGrp="1"/>
          </p:cNvSpPr>
          <p:nvPr>
            <p:ph idx="4294967295"/>
          </p:nvPr>
        </p:nvSpPr>
        <p:spPr bwMode="auto">
          <a:xfrm>
            <a:off x="609600" y="2874408"/>
            <a:ext cx="10661374" cy="3251756"/>
          </a:xfrm>
          <a:prstGeom prst="rect">
            <a:avLst/>
          </a:prstGeom>
          <a:noFill/>
          <a:ln>
            <a:noFill/>
            <a:miter lim="800000"/>
            <a:headEnd/>
            <a:tailEnd/>
          </a:ln>
        </p:spPr>
        <p:txBody>
          <a:bodyPr/>
          <a:lstStyle/>
          <a:p>
            <a:pPr marL="0" indent="0">
              <a:buNone/>
            </a:pPr>
            <a:r>
              <a:rPr lang="it-IT" dirty="0"/>
              <a:t>Alla luce dei vantaggi che un sistema di certificazione può assicurare, occorrerebbe introdurre un obbligo di certificazione per le imprese del settore con riferimento ai requisiti di sicurezza delle informazioni e dei modelli organizzativi, </a:t>
            </a:r>
            <a:r>
              <a:rPr lang="it-IT" b="1" dirty="0"/>
              <a:t>verificati da parte di enti terzi qualificati ed accreditati a loro volta</a:t>
            </a:r>
            <a:r>
              <a:rPr lang="it-IT" dirty="0"/>
              <a:t>. Un modello da attuare potrebbe essere rappresentato dalla creazione di un albo ministeriale dei fornitori autorizzati, cosiddetta white list.</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11</a:t>
            </a:fld>
            <a:endParaRPr lang="en-IN" dirty="0"/>
          </a:p>
        </p:txBody>
      </p:sp>
      <p:sp>
        <p:nvSpPr>
          <p:cNvPr id="3" name="CasellaDiTesto 2">
            <a:extLst>
              <a:ext uri="{FF2B5EF4-FFF2-40B4-BE49-F238E27FC236}">
                <a16:creationId xmlns:a16="http://schemas.microsoft.com/office/drawing/2014/main" id="{AB33078E-B17D-8C0F-CA7C-81CDCFE797BD}"/>
              </a:ext>
            </a:extLst>
          </p:cNvPr>
          <p:cNvSpPr txBox="1"/>
          <p:nvPr/>
        </p:nvSpPr>
        <p:spPr>
          <a:xfrm>
            <a:off x="609600" y="1357313"/>
            <a:ext cx="9121844" cy="369332"/>
          </a:xfrm>
          <a:prstGeom prst="rect">
            <a:avLst/>
          </a:prstGeom>
          <a:noFill/>
        </p:spPr>
        <p:txBody>
          <a:bodyPr wrap="square">
            <a:spAutoFit/>
          </a:bodyPr>
          <a:lstStyle/>
          <a:p>
            <a:r>
              <a:rPr lang="it-IT" dirty="0">
                <a:solidFill>
                  <a:srgbClr val="FF0000"/>
                </a:solidFill>
              </a:rPr>
              <a:t>Dalla Relazione finale d'indagine sulle intercettazioni della II Commissione del Senato</a:t>
            </a:r>
          </a:p>
        </p:txBody>
      </p:sp>
    </p:spTree>
    <p:extLst>
      <p:ext uri="{BB962C8B-B14F-4D97-AF65-F5344CB8AC3E}">
        <p14:creationId xmlns:p14="http://schemas.microsoft.com/office/powerpoint/2010/main" val="1964109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idx="4294967295"/>
          </p:nvPr>
        </p:nvSpPr>
        <p:spPr/>
        <p:txBody>
          <a:bodyPr bIns="45720" anchor="ctr"/>
          <a:lstStyle/>
          <a:p>
            <a:r>
              <a:rPr lang="it-IT" dirty="0"/>
              <a:t>Sul tema si era già espresso il CSM</a:t>
            </a:r>
          </a:p>
        </p:txBody>
      </p:sp>
      <p:sp>
        <p:nvSpPr>
          <p:cNvPr id="25603" name="Segnaposto contenuto 2"/>
          <p:cNvSpPr>
            <a:spLocks noGrp="1"/>
          </p:cNvSpPr>
          <p:nvPr>
            <p:ph idx="4294967295"/>
          </p:nvPr>
        </p:nvSpPr>
        <p:spPr bwMode="auto">
          <a:xfrm>
            <a:off x="609600" y="1688688"/>
            <a:ext cx="10579510" cy="4525963"/>
          </a:xfrm>
          <a:prstGeom prst="rect">
            <a:avLst/>
          </a:prstGeom>
          <a:noFill/>
          <a:ln>
            <a:noFill/>
            <a:miter lim="800000"/>
            <a:headEnd/>
            <a:tailEnd/>
          </a:ln>
        </p:spPr>
        <p:txBody>
          <a:bodyPr/>
          <a:lstStyle/>
          <a:p>
            <a:pPr marL="0" indent="0">
              <a:buNone/>
            </a:pPr>
            <a:r>
              <a:rPr lang="it-IT" dirty="0">
                <a:latin typeface="Arial" panose="020B0604020202020204" pitchFamily="34" charset="0"/>
              </a:rPr>
              <a:t>N</a:t>
            </a:r>
            <a:r>
              <a:rPr lang="it-IT" dirty="0">
                <a:effectLst/>
                <a:latin typeface="Arial" panose="020B0604020202020204" pitchFamily="34" charset="0"/>
              </a:rPr>
              <a:t>ella seduta del 28 luglio 2021 il CSM ha </a:t>
            </a:r>
            <a:r>
              <a:rPr lang="it-IT" dirty="0">
                <a:latin typeface="Arial" panose="020B0604020202020204" pitchFamily="34" charset="0"/>
              </a:rPr>
              <a:t>fatto </a:t>
            </a:r>
            <a:r>
              <a:rPr lang="it-IT" dirty="0">
                <a:effectLst/>
                <a:latin typeface="Arial" panose="020B0604020202020204" pitchFamily="34" charset="0"/>
              </a:rPr>
              <a:t>riferimento all’opportunità di ricorrere a </a:t>
            </a:r>
            <a:r>
              <a:rPr lang="it-IT" b="1" dirty="0">
                <a:effectLst/>
                <a:latin typeface="Arial" panose="020B0604020202020204" pitchFamily="34" charset="0"/>
              </a:rPr>
              <a:t>soggetti certificatori</a:t>
            </a:r>
            <a:r>
              <a:rPr lang="it-IT" dirty="0">
                <a:effectLst/>
                <a:latin typeface="Arial" panose="020B0604020202020204" pitchFamily="34" charset="0"/>
              </a:rPr>
              <a:t> che potrebbe concorrere al raggiungimento di importanti obiettivi:</a:t>
            </a:r>
          </a:p>
          <a:p>
            <a:pPr>
              <a:buFont typeface="Arial" panose="020B0604020202020204" pitchFamily="34" charset="0"/>
              <a:buChar char="•"/>
            </a:pPr>
            <a:r>
              <a:rPr lang="it-IT" i="1" dirty="0">
                <a:effectLst/>
                <a:latin typeface="Arial" panose="020B0604020202020204" pitchFamily="34" charset="0"/>
              </a:rPr>
              <a:t>garanzia per il </a:t>
            </a:r>
            <a:r>
              <a:rPr lang="it-IT" b="1" i="1" u="sng" dirty="0">
                <a:latin typeface="Arial" panose="020B0604020202020204" pitchFamily="34" charset="0"/>
              </a:rPr>
              <a:t>C</a:t>
            </a:r>
            <a:r>
              <a:rPr lang="it-IT" b="1" i="1" u="sng" dirty="0">
                <a:effectLst/>
                <a:latin typeface="Arial" panose="020B0604020202020204" pitchFamily="34" charset="0"/>
              </a:rPr>
              <a:t>ittadino</a:t>
            </a:r>
            <a:r>
              <a:rPr lang="it-IT" i="1" dirty="0">
                <a:effectLst/>
                <a:latin typeface="Arial" panose="020B0604020202020204" pitchFamily="34" charset="0"/>
              </a:rPr>
              <a:t> che l’intero processo delle attività di intercettazione sia presidiato da strutture tecniche .. adeguate ad assicurare l’integrità, la continuità, la </a:t>
            </a:r>
            <a:r>
              <a:rPr lang="it-IT" i="1" u="sng" dirty="0">
                <a:effectLst/>
                <a:latin typeface="Arial" panose="020B0604020202020204" pitchFamily="34" charset="0"/>
              </a:rPr>
              <a:t>non </a:t>
            </a:r>
            <a:r>
              <a:rPr lang="it-IT" i="1" u="sng" dirty="0" err="1">
                <a:effectLst/>
                <a:latin typeface="Arial" panose="020B0604020202020204" pitchFamily="34" charset="0"/>
              </a:rPr>
              <a:t>manipolabilità</a:t>
            </a:r>
            <a:r>
              <a:rPr lang="it-IT" i="1" dirty="0">
                <a:effectLst/>
                <a:latin typeface="Arial" panose="020B0604020202020204" pitchFamily="34" charset="0"/>
              </a:rPr>
              <a:t>, la non replicabilità, la confidenzialità delle comunicazioni; </a:t>
            </a:r>
            <a:endParaRPr lang="it-IT" dirty="0">
              <a:effectLst/>
              <a:latin typeface="Arial" panose="020B0604020202020204" pitchFamily="34" charset="0"/>
            </a:endParaRPr>
          </a:p>
          <a:p>
            <a:pPr>
              <a:buFont typeface="Arial" panose="020B0604020202020204" pitchFamily="34" charset="0"/>
              <a:buChar char="•"/>
            </a:pPr>
            <a:r>
              <a:rPr lang="it-IT" i="1" dirty="0">
                <a:effectLst/>
                <a:latin typeface="Arial" panose="020B0604020202020204" pitchFamily="34" charset="0"/>
              </a:rPr>
              <a:t>garanzia per il </a:t>
            </a:r>
            <a:r>
              <a:rPr lang="it-IT" b="1" i="1" u="sng" dirty="0">
                <a:effectLst/>
                <a:latin typeface="Arial" panose="020B0604020202020204" pitchFamily="34" charset="0"/>
              </a:rPr>
              <a:t>Procuratore della Repubblica</a:t>
            </a:r>
            <a:r>
              <a:rPr lang="it-IT" i="1" dirty="0">
                <a:effectLst/>
                <a:latin typeface="Arial" panose="020B0604020202020204" pitchFamily="34" charset="0"/>
              </a:rPr>
              <a:t> di disporre di elementi valutativi affidabili nella scelta della società cui affidare le attività tecniche; </a:t>
            </a:r>
            <a:endParaRPr lang="it-IT" dirty="0">
              <a:effectLst/>
              <a:latin typeface="Arial" panose="020B0604020202020204" pitchFamily="34" charset="0"/>
            </a:endParaRPr>
          </a:p>
          <a:p>
            <a:pPr>
              <a:buFont typeface="Arial" panose="020B0604020202020204" pitchFamily="34" charset="0"/>
              <a:buChar char="•"/>
            </a:pPr>
            <a:r>
              <a:rPr lang="it-IT" i="1" dirty="0">
                <a:effectLst/>
                <a:latin typeface="Arial" panose="020B0604020202020204" pitchFamily="34" charset="0"/>
              </a:rPr>
              <a:t>garanzia per l’</a:t>
            </a:r>
            <a:r>
              <a:rPr lang="it-IT" b="1" i="1" u="sng" dirty="0">
                <a:latin typeface="Arial" panose="020B0604020202020204" pitchFamily="34" charset="0"/>
              </a:rPr>
              <a:t>O</a:t>
            </a:r>
            <a:r>
              <a:rPr lang="it-IT" b="1" i="1" u="sng" dirty="0">
                <a:effectLst/>
                <a:latin typeface="Arial" panose="020B0604020202020204" pitchFamily="34" charset="0"/>
              </a:rPr>
              <a:t>peratore di polizia</a:t>
            </a:r>
            <a:r>
              <a:rPr lang="it-IT" i="1" dirty="0">
                <a:effectLst/>
                <a:latin typeface="Arial" panose="020B0604020202020204" pitchFamily="34" charset="0"/>
              </a:rPr>
              <a:t> di avere un qualificato e competente interlocutore, con il quale confrontarsi in maniera permanente, ogni volta che debbano risolvere criticità tecnologiche od assumere decisioni in tale ambito.</a:t>
            </a:r>
            <a:endParaRPr lang="it-IT" dirty="0">
              <a:effectLst/>
              <a:latin typeface="Arial" panose="020B0604020202020204" pitchFamily="34" charset="0"/>
            </a:endParaRPr>
          </a:p>
          <a:p>
            <a:endParaRPr lang="it-IT" dirty="0">
              <a:effectLst/>
              <a:latin typeface="Arial" panose="020B0604020202020204" pitchFamily="34" charset="0"/>
            </a:endParaRPr>
          </a:p>
        </p:txBody>
      </p:sp>
      <p:sp>
        <p:nvSpPr>
          <p:cNvPr id="4" name="Slide Number Placeholder 2">
            <a:extLst>
              <a:ext uri="{FF2B5EF4-FFF2-40B4-BE49-F238E27FC236}">
                <a16:creationId xmlns:a16="http://schemas.microsoft.com/office/drawing/2014/main" id="{B4278328-D745-4BB2-BB90-77EDD554ACEA}"/>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12</a:t>
            </a:fld>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dirty="0"/>
              <a:t>Iniziative della LIA</a:t>
            </a:r>
          </a:p>
        </p:txBody>
      </p:sp>
      <p:sp>
        <p:nvSpPr>
          <p:cNvPr id="19459" name="Segnaposto contenuto 2"/>
          <p:cNvSpPr>
            <a:spLocks noGrp="1"/>
          </p:cNvSpPr>
          <p:nvPr>
            <p:ph idx="4294967295"/>
          </p:nvPr>
        </p:nvSpPr>
        <p:spPr bwMode="auto">
          <a:xfrm>
            <a:off x="3620672" y="1649895"/>
            <a:ext cx="6781799" cy="4525963"/>
          </a:xfrm>
          <a:prstGeom prst="rect">
            <a:avLst/>
          </a:prstGeom>
          <a:noFill/>
          <a:ln>
            <a:noFill/>
            <a:miter lim="800000"/>
            <a:headEnd/>
            <a:tailEnd/>
          </a:ln>
        </p:spPr>
        <p:txBody>
          <a:bodyPr/>
          <a:lstStyle/>
          <a:p>
            <a:pPr marL="0" indent="0">
              <a:buNone/>
            </a:pPr>
            <a:r>
              <a:rPr lang="it-IT" dirty="0"/>
              <a:t>La LIA nasce nel 2014 come corso di formazione</a:t>
            </a:r>
          </a:p>
          <a:p>
            <a:pPr marL="0" indent="0">
              <a:buNone/>
            </a:pPr>
            <a:endParaRPr lang="it-IT" dirty="0"/>
          </a:p>
        </p:txBody>
      </p:sp>
      <p:sp>
        <p:nvSpPr>
          <p:cNvPr id="4" name="Slide Number Placeholder 2">
            <a:extLst>
              <a:ext uri="{FF2B5EF4-FFF2-40B4-BE49-F238E27FC236}">
                <a16:creationId xmlns:a16="http://schemas.microsoft.com/office/drawing/2014/main" id="{E0EB3FE9-EEF8-4B37-A685-C27873823C4B}"/>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13</a:t>
            </a:fld>
            <a:endParaRPr lang="en-IN" dirty="0"/>
          </a:p>
        </p:txBody>
      </p:sp>
      <p:pic>
        <p:nvPicPr>
          <p:cNvPr id="2" name="Immagine 1">
            <a:extLst>
              <a:ext uri="{FF2B5EF4-FFF2-40B4-BE49-F238E27FC236}">
                <a16:creationId xmlns:a16="http://schemas.microsoft.com/office/drawing/2014/main" id="{C6D01CEE-CD95-DD8D-7782-429379DB73B4}"/>
              </a:ext>
            </a:extLst>
          </p:cNvPr>
          <p:cNvPicPr>
            <a:picLocks noChangeAspect="1"/>
          </p:cNvPicPr>
          <p:nvPr/>
        </p:nvPicPr>
        <p:blipFill>
          <a:blip r:embed="rId2"/>
          <a:stretch>
            <a:fillRect/>
          </a:stretch>
        </p:blipFill>
        <p:spPr>
          <a:xfrm>
            <a:off x="122582" y="1500349"/>
            <a:ext cx="3485322" cy="3485322"/>
          </a:xfrm>
          <a:prstGeom prst="rect">
            <a:avLst/>
          </a:prstGeom>
        </p:spPr>
      </p:pic>
      <p:graphicFrame>
        <p:nvGraphicFramePr>
          <p:cNvPr id="3" name="Tabella 2">
            <a:extLst>
              <a:ext uri="{FF2B5EF4-FFF2-40B4-BE49-F238E27FC236}">
                <a16:creationId xmlns:a16="http://schemas.microsoft.com/office/drawing/2014/main" id="{17A9093E-7600-9DEB-93CD-A4294B44168A}"/>
              </a:ext>
            </a:extLst>
          </p:cNvPr>
          <p:cNvGraphicFramePr>
            <a:graphicFrameLocks noGrp="1"/>
          </p:cNvGraphicFramePr>
          <p:nvPr>
            <p:extLst>
              <p:ext uri="{D42A27DB-BD31-4B8C-83A1-F6EECF244321}">
                <p14:modId xmlns:p14="http://schemas.microsoft.com/office/powerpoint/2010/main" val="333634912"/>
              </p:ext>
            </p:extLst>
          </p:nvPr>
        </p:nvGraphicFramePr>
        <p:xfrm>
          <a:off x="3715095" y="2292021"/>
          <a:ext cx="8072714" cy="4360473"/>
        </p:xfrm>
        <a:graphic>
          <a:graphicData uri="http://schemas.openxmlformats.org/drawingml/2006/table">
            <a:tbl>
              <a:tblPr firstRow="1" firstCol="1" bandRow="1">
                <a:tableStyleId>{21E4AEA4-8DFA-4A89-87EB-49C32662AFE0}</a:tableStyleId>
              </a:tblPr>
              <a:tblGrid>
                <a:gridCol w="1225975">
                  <a:extLst>
                    <a:ext uri="{9D8B030D-6E8A-4147-A177-3AD203B41FA5}">
                      <a16:colId xmlns:a16="http://schemas.microsoft.com/office/drawing/2014/main" val="2410599167"/>
                    </a:ext>
                  </a:extLst>
                </a:gridCol>
                <a:gridCol w="5186904">
                  <a:extLst>
                    <a:ext uri="{9D8B030D-6E8A-4147-A177-3AD203B41FA5}">
                      <a16:colId xmlns:a16="http://schemas.microsoft.com/office/drawing/2014/main" val="686822632"/>
                    </a:ext>
                  </a:extLst>
                </a:gridCol>
                <a:gridCol w="1659835">
                  <a:extLst>
                    <a:ext uri="{9D8B030D-6E8A-4147-A177-3AD203B41FA5}">
                      <a16:colId xmlns:a16="http://schemas.microsoft.com/office/drawing/2014/main" val="555448164"/>
                    </a:ext>
                  </a:extLst>
                </a:gridCol>
              </a:tblGrid>
              <a:tr h="472429">
                <a:tc>
                  <a:txBody>
                    <a:bodyPr/>
                    <a:lstStyle/>
                    <a:p>
                      <a:pPr>
                        <a:lnSpc>
                          <a:spcPct val="107000"/>
                        </a:lnSpc>
                        <a:spcAft>
                          <a:spcPts val="800"/>
                        </a:spcAft>
                      </a:pPr>
                      <a:r>
                        <a:rPr lang="it-IT" sz="2000">
                          <a:effectLst/>
                        </a:rPr>
                        <a:t>Edizione</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2000" dirty="0">
                          <a:effectLst/>
                        </a:rPr>
                        <a:t>Sede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2000">
                          <a:effectLst/>
                        </a:rPr>
                        <a:t>Frequentatori</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9930029"/>
                  </a:ext>
                </a:extLst>
              </a:tr>
              <a:tr h="768055">
                <a:tc>
                  <a:txBody>
                    <a:bodyPr/>
                    <a:lstStyle/>
                    <a:p>
                      <a:pPr>
                        <a:lnSpc>
                          <a:spcPct val="107000"/>
                        </a:lnSpc>
                        <a:spcAft>
                          <a:spcPts val="800"/>
                        </a:spcAft>
                      </a:pPr>
                      <a:r>
                        <a:rPr lang="it-IT" sz="2000" dirty="0">
                          <a:effectLst/>
                        </a:rPr>
                        <a:t>2014</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2000" dirty="0">
                          <a:effectLst/>
                        </a:rPr>
                        <a:t>Scuola di formazione ed aggiornamento della Polizia Penitenziaria “Giovanni Falcone”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2000">
                          <a:effectLst/>
                        </a:rPr>
                        <a:t>241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022247"/>
                  </a:ext>
                </a:extLst>
              </a:tr>
              <a:tr h="610326">
                <a:tc>
                  <a:txBody>
                    <a:bodyPr/>
                    <a:lstStyle/>
                    <a:p>
                      <a:pPr>
                        <a:lnSpc>
                          <a:spcPct val="107000"/>
                        </a:lnSpc>
                        <a:spcAft>
                          <a:spcPts val="800"/>
                        </a:spcAft>
                      </a:pPr>
                      <a:r>
                        <a:rPr lang="it-IT" sz="2000">
                          <a:effectLst/>
                        </a:rPr>
                        <a:t>2015</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2000">
                          <a:effectLst/>
                        </a:rPr>
                        <a:t>Scuola di Polizia Tributaria della Guardia di Finanza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2000">
                          <a:effectLst/>
                        </a:rPr>
                        <a:t>428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1322544"/>
                  </a:ext>
                </a:extLst>
              </a:tr>
              <a:tr h="610326">
                <a:tc>
                  <a:txBody>
                    <a:bodyPr/>
                    <a:lstStyle/>
                    <a:p>
                      <a:pPr>
                        <a:lnSpc>
                          <a:spcPct val="107000"/>
                        </a:lnSpc>
                        <a:spcAft>
                          <a:spcPts val="800"/>
                        </a:spcAft>
                      </a:pPr>
                      <a:r>
                        <a:rPr lang="it-IT" sz="2000">
                          <a:effectLst/>
                        </a:rPr>
                        <a:t>2017</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2000" dirty="0">
                          <a:effectLst/>
                        </a:rPr>
                        <a:t>Direzione Centrale Anticrimine (DAC) della Polizia di Stato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2000">
                          <a:effectLst/>
                        </a:rPr>
                        <a:t>318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2784873"/>
                  </a:ext>
                </a:extLst>
              </a:tr>
              <a:tr h="922417">
                <a:tc>
                  <a:txBody>
                    <a:bodyPr/>
                    <a:lstStyle/>
                    <a:p>
                      <a:pPr>
                        <a:lnSpc>
                          <a:spcPct val="107000"/>
                        </a:lnSpc>
                        <a:spcAft>
                          <a:spcPts val="800"/>
                        </a:spcAft>
                      </a:pPr>
                      <a:r>
                        <a:rPr lang="it-IT" sz="2000">
                          <a:effectLst/>
                        </a:rPr>
                        <a:t>2018</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2000">
                          <a:effectLst/>
                        </a:rPr>
                        <a:t>Comando delle Unità Mobili e Specializzate Carabinieri Palidoro Caserma “Salvo d’Acquisto”</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2000">
                          <a:effectLst/>
                        </a:rPr>
                        <a:t>340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002391"/>
                  </a:ext>
                </a:extLst>
              </a:tr>
              <a:tr h="610326">
                <a:tc>
                  <a:txBody>
                    <a:bodyPr/>
                    <a:lstStyle/>
                    <a:p>
                      <a:pPr>
                        <a:lnSpc>
                          <a:spcPct val="107000"/>
                        </a:lnSpc>
                        <a:spcAft>
                          <a:spcPts val="800"/>
                        </a:spcAft>
                      </a:pPr>
                      <a:r>
                        <a:rPr lang="it-IT" sz="2000">
                          <a:effectLst/>
                        </a:rPr>
                        <a:t>2019</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it-IT" sz="2000">
                          <a:effectLst/>
                        </a:rPr>
                        <a:t>Direzione Nazionale Antimafia e Antiterrorismo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2000">
                          <a:effectLst/>
                        </a:rPr>
                        <a:t>40*</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6678100"/>
                  </a:ext>
                </a:extLst>
              </a:tr>
              <a:tr h="298236">
                <a:tc gridSpan="2">
                  <a:txBody>
                    <a:bodyPr/>
                    <a:lstStyle/>
                    <a:p>
                      <a:pPr algn="r">
                        <a:lnSpc>
                          <a:spcPct val="107000"/>
                        </a:lnSpc>
                        <a:spcAft>
                          <a:spcPts val="800"/>
                        </a:spcAft>
                      </a:pPr>
                      <a:r>
                        <a:rPr lang="it-IT" sz="2000">
                          <a:effectLst/>
                        </a:rPr>
                        <a:t>Totale</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tc>
                  <a:txBody>
                    <a:bodyPr/>
                    <a:lstStyle/>
                    <a:p>
                      <a:pPr algn="ctr">
                        <a:lnSpc>
                          <a:spcPct val="107000"/>
                        </a:lnSpc>
                        <a:spcAft>
                          <a:spcPts val="800"/>
                        </a:spcAft>
                      </a:pPr>
                      <a:r>
                        <a:rPr lang="it-IT" sz="2000" dirty="0">
                          <a:effectLst/>
                        </a:rPr>
                        <a:t>1.367</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82687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dirty="0"/>
              <a:t>Iniziative della LIA</a:t>
            </a:r>
          </a:p>
        </p:txBody>
      </p:sp>
      <p:sp>
        <p:nvSpPr>
          <p:cNvPr id="19459" name="Segnaposto contenuto 2"/>
          <p:cNvSpPr>
            <a:spLocks noGrp="1"/>
          </p:cNvSpPr>
          <p:nvPr>
            <p:ph idx="4294967295"/>
          </p:nvPr>
        </p:nvSpPr>
        <p:spPr bwMode="auto">
          <a:xfrm>
            <a:off x="4025348" y="1830387"/>
            <a:ext cx="6377123" cy="4525963"/>
          </a:xfrm>
          <a:prstGeom prst="rect">
            <a:avLst/>
          </a:prstGeom>
          <a:noFill/>
          <a:ln>
            <a:noFill/>
            <a:miter lim="800000"/>
            <a:headEnd/>
            <a:tailEnd/>
          </a:ln>
        </p:spPr>
        <p:txBody>
          <a:bodyPr/>
          <a:lstStyle/>
          <a:p>
            <a:pPr marL="0" indent="0">
              <a:buNone/>
            </a:pPr>
            <a:r>
              <a:rPr lang="it-IT" dirty="0"/>
              <a:t>Oggi la LIA è il </a:t>
            </a:r>
            <a:r>
              <a:rPr lang="it-IT" b="1" dirty="0">
                <a:highlight>
                  <a:srgbClr val="FFFF00"/>
                </a:highlight>
              </a:rPr>
              <a:t>primo ente di ispezione per la certificazione dei prodotti operanti in tema di intercettazioni</a:t>
            </a:r>
            <a:r>
              <a:rPr lang="it-IT" dirty="0">
                <a:highlight>
                  <a:srgbClr val="FFFF00"/>
                </a:highlight>
              </a:rPr>
              <a:t>.</a:t>
            </a:r>
          </a:p>
          <a:p>
            <a:pPr marL="0" indent="0">
              <a:buNone/>
            </a:pPr>
            <a:r>
              <a:rPr lang="it-IT" dirty="0"/>
              <a:t>Nel 2021 la LIA ha iniziato uno studio, con la gentile assistenza di ACCREDIA, per formalizzare un processo strutturato e verificabile di ispezione e certificazione ed ha individuato il riferimento appunto nello standard ISO/IEC 17020:2012, in quanto specifica i requisiti per la competenza degli organismi che effettuano ispezioni e per l’</a:t>
            </a:r>
            <a:r>
              <a:rPr lang="it-IT" b="1" dirty="0"/>
              <a:t>imparzialità, coerenza e competenza </a:t>
            </a:r>
            <a:r>
              <a:rPr lang="it-IT" dirty="0"/>
              <a:t>delle loro attività d’ispezione.</a:t>
            </a:r>
          </a:p>
          <a:p>
            <a:pPr marL="0" indent="0">
              <a:buNone/>
            </a:pPr>
            <a:endParaRPr lang="it-IT" dirty="0"/>
          </a:p>
        </p:txBody>
      </p:sp>
      <p:sp>
        <p:nvSpPr>
          <p:cNvPr id="4" name="Slide Number Placeholder 2">
            <a:extLst>
              <a:ext uri="{FF2B5EF4-FFF2-40B4-BE49-F238E27FC236}">
                <a16:creationId xmlns:a16="http://schemas.microsoft.com/office/drawing/2014/main" id="{E0EB3FE9-EEF8-4B37-A685-C27873823C4B}"/>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14</a:t>
            </a:fld>
            <a:endParaRPr lang="en-IN" dirty="0"/>
          </a:p>
        </p:txBody>
      </p:sp>
      <p:pic>
        <p:nvPicPr>
          <p:cNvPr id="2" name="Immagine 1">
            <a:extLst>
              <a:ext uri="{FF2B5EF4-FFF2-40B4-BE49-F238E27FC236}">
                <a16:creationId xmlns:a16="http://schemas.microsoft.com/office/drawing/2014/main" id="{C6D01CEE-CD95-DD8D-7782-429379DB73B4}"/>
              </a:ext>
            </a:extLst>
          </p:cNvPr>
          <p:cNvPicPr>
            <a:picLocks noChangeAspect="1"/>
          </p:cNvPicPr>
          <p:nvPr/>
        </p:nvPicPr>
        <p:blipFill>
          <a:blip r:embed="rId2"/>
          <a:stretch>
            <a:fillRect/>
          </a:stretch>
        </p:blipFill>
        <p:spPr>
          <a:xfrm>
            <a:off x="122582" y="1500349"/>
            <a:ext cx="3485322" cy="3485322"/>
          </a:xfrm>
          <a:prstGeom prst="rect">
            <a:avLst/>
          </a:prstGeom>
        </p:spPr>
      </p:pic>
    </p:spTree>
    <p:extLst>
      <p:ext uri="{BB962C8B-B14F-4D97-AF65-F5344CB8AC3E}">
        <p14:creationId xmlns:p14="http://schemas.microsoft.com/office/powerpoint/2010/main" val="25957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idx="4294967295"/>
          </p:nvPr>
        </p:nvSpPr>
        <p:spPr/>
        <p:txBody>
          <a:bodyPr bIns="45720" anchor="ctr"/>
          <a:lstStyle/>
          <a:p>
            <a:r>
              <a:rPr lang="it-IT" dirty="0"/>
              <a:t>Cos’è l’Organismo di Ispezione (</a:t>
            </a:r>
            <a:r>
              <a:rPr lang="it-IT" dirty="0" err="1"/>
              <a:t>OdI</a:t>
            </a:r>
            <a:r>
              <a:rPr lang="it-IT" dirty="0"/>
              <a:t>)</a:t>
            </a:r>
          </a:p>
        </p:txBody>
      </p:sp>
      <p:sp>
        <p:nvSpPr>
          <p:cNvPr id="20483" name="Segnaposto contenuto 2"/>
          <p:cNvSpPr>
            <a:spLocks noGrp="1"/>
          </p:cNvSpPr>
          <p:nvPr>
            <p:ph idx="4294967295"/>
          </p:nvPr>
        </p:nvSpPr>
        <p:spPr bwMode="auto">
          <a:xfrm>
            <a:off x="609600" y="1865671"/>
            <a:ext cx="10972800" cy="4525963"/>
          </a:xfrm>
          <a:prstGeom prst="rect">
            <a:avLst/>
          </a:prstGeom>
          <a:noFill/>
          <a:ln>
            <a:noFill/>
            <a:miter lim="800000"/>
            <a:headEnd/>
            <a:tailEnd/>
          </a:ln>
        </p:spPr>
        <p:txBody>
          <a:bodyPr/>
          <a:lstStyle/>
          <a:p>
            <a:pPr marL="0" indent="0">
              <a:buNone/>
            </a:pPr>
            <a:r>
              <a:rPr lang="it-IT" dirty="0"/>
              <a:t>Le </a:t>
            </a:r>
            <a:r>
              <a:rPr lang="it-IT" dirty="0">
                <a:solidFill>
                  <a:schemeClr val="accent1">
                    <a:lumMod val="50000"/>
                    <a:lumOff val="50000"/>
                  </a:schemeClr>
                </a:solidFill>
              </a:rPr>
              <a:t>valutazioni di conformità </a:t>
            </a:r>
            <a:r>
              <a:rPr lang="it-IT" dirty="0"/>
              <a:t>possono essere effettuate generalmente rispetto a regolamenti, a norme, a determinate specifiche tecniche, a schemi di ispezione o a contratti del cliente/committente. </a:t>
            </a:r>
          </a:p>
          <a:p>
            <a:pPr marL="0" indent="0">
              <a:buNone/>
            </a:pPr>
            <a:r>
              <a:rPr lang="it-IT" dirty="0"/>
              <a:t>In particolare si possono  basare o sulla corrispondenza delle</a:t>
            </a:r>
            <a:r>
              <a:rPr lang="it-IT" b="1" dirty="0"/>
              <a:t> caratteristiche</a:t>
            </a:r>
            <a:r>
              <a:rPr lang="it-IT" dirty="0"/>
              <a:t> dell’oggetto esaminato a determinate specifiche, o su un </a:t>
            </a:r>
            <a:r>
              <a:rPr lang="it-IT" b="1" dirty="0"/>
              <a:t>giudizio professionale rispetto a requisiti generali</a:t>
            </a:r>
            <a:r>
              <a:rPr lang="it-IT" dirty="0"/>
              <a:t>, dove per </a:t>
            </a:r>
            <a:r>
              <a:rPr lang="it-IT" b="1" dirty="0"/>
              <a:t>requisiti generali</a:t>
            </a:r>
            <a:r>
              <a:rPr lang="it-IT" dirty="0"/>
              <a:t> si intendono quei requisiti che, per variabilità e per numerosità, </a:t>
            </a:r>
            <a:r>
              <a:rPr lang="it-IT" dirty="0">
                <a:solidFill>
                  <a:schemeClr val="accent1">
                    <a:lumMod val="50000"/>
                    <a:lumOff val="50000"/>
                  </a:schemeClr>
                </a:solidFill>
              </a:rPr>
              <a:t>non possono essere inclusi in un unico documento</a:t>
            </a:r>
            <a:r>
              <a:rPr lang="it-IT" dirty="0"/>
              <a:t>.</a:t>
            </a:r>
          </a:p>
          <a:p>
            <a:pPr marL="0" indent="0">
              <a:buNone/>
            </a:pPr>
            <a:endParaRPr lang="it-IT" dirty="0"/>
          </a:p>
          <a:p>
            <a:pPr marL="176213" indent="0">
              <a:buNone/>
              <a:tabLst>
                <a:tab pos="10313988" algn="l"/>
              </a:tabLst>
            </a:pPr>
            <a:r>
              <a:rPr lang="it-IT" dirty="0"/>
              <a:t>L’organismo di ispezione deve sempre garantire il </a:t>
            </a:r>
            <a:r>
              <a:rPr lang="it-IT" dirty="0">
                <a:solidFill>
                  <a:schemeClr val="accent1">
                    <a:lumMod val="50000"/>
                    <a:lumOff val="50000"/>
                  </a:schemeClr>
                </a:solidFill>
              </a:rPr>
              <a:t>possesso della competenza </a:t>
            </a:r>
            <a:r>
              <a:rPr lang="it-IT" dirty="0"/>
              <a:t>e del know </a:t>
            </a:r>
            <a:r>
              <a:rPr lang="it-IT" dirty="0" err="1"/>
              <a:t>how</a:t>
            </a:r>
            <a:r>
              <a:rPr lang="it-IT" dirty="0"/>
              <a:t> necessari per svolgere il suo compito ispettivo.</a:t>
            </a:r>
          </a:p>
        </p:txBody>
      </p:sp>
      <p:sp>
        <p:nvSpPr>
          <p:cNvPr id="4" name="Slide Number Placeholder 2">
            <a:extLst>
              <a:ext uri="{FF2B5EF4-FFF2-40B4-BE49-F238E27FC236}">
                <a16:creationId xmlns:a16="http://schemas.microsoft.com/office/drawing/2014/main" id="{3C871308-FB20-4946-BE53-9DCD0669C095}"/>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15</a:t>
            </a:fld>
            <a:endParaRPr lang="en-IN" dirty="0"/>
          </a:p>
        </p:txBody>
      </p:sp>
      <p:sp>
        <p:nvSpPr>
          <p:cNvPr id="3" name="Rettangolo 2">
            <a:extLst>
              <a:ext uri="{FF2B5EF4-FFF2-40B4-BE49-F238E27FC236}">
                <a16:creationId xmlns:a16="http://schemas.microsoft.com/office/drawing/2014/main" id="{BCB0CE28-9C74-468B-B869-8F39ABE05297}"/>
              </a:ext>
            </a:extLst>
          </p:cNvPr>
          <p:cNvSpPr/>
          <p:nvPr/>
        </p:nvSpPr>
        <p:spPr>
          <a:xfrm>
            <a:off x="678426" y="4729316"/>
            <a:ext cx="10675374" cy="109893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038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idx="4294967295"/>
          </p:nvPr>
        </p:nvSpPr>
        <p:spPr bwMode="auto">
          <a:xfrm>
            <a:off x="609600" y="1767344"/>
            <a:ext cx="10628671" cy="4525963"/>
          </a:xfrm>
          <a:prstGeom prst="rect">
            <a:avLst/>
          </a:prstGeom>
          <a:noFill/>
          <a:ln>
            <a:noFill/>
            <a:miter lim="800000"/>
            <a:headEnd/>
            <a:tailEnd/>
          </a:ln>
        </p:spPr>
        <p:txBody>
          <a:bodyPr/>
          <a:lstStyle/>
          <a:p>
            <a:pPr marL="0" indent="0">
              <a:buNone/>
            </a:pPr>
            <a:r>
              <a:rPr lang="it-IT" dirty="0"/>
              <a:t>La LIA opera secondo lo standard ISO 17020:2012 che specifica i requisiti per la competenza degli organismi che effettuano l’ispezione e per </a:t>
            </a:r>
            <a:r>
              <a:rPr lang="it-IT" b="1" dirty="0"/>
              <a:t>l’imparzialità e la coerenza delle loro attività di ispezione</a:t>
            </a:r>
            <a:r>
              <a:rPr lang="it-IT" dirty="0"/>
              <a:t>. </a:t>
            </a:r>
          </a:p>
          <a:p>
            <a:pPr marL="0" indent="0">
              <a:buNone/>
            </a:pPr>
            <a:endParaRPr lang="it-IT" dirty="0"/>
          </a:p>
          <a:p>
            <a:pPr marL="0" indent="0">
              <a:buNone/>
            </a:pPr>
            <a:r>
              <a:rPr lang="it-IT" dirty="0"/>
              <a:t>Le verifiche sono effettuate fornendo Servizi di “terza parte” e rispettando criteri oggettivi di </a:t>
            </a:r>
            <a:r>
              <a:rPr lang="it-IT" b="1" u="sng" dirty="0"/>
              <a:t>indipendenza e di imparzialità sia tecnica che economica</a:t>
            </a:r>
            <a:r>
              <a:rPr lang="it-IT" dirty="0"/>
              <a:t>, e quanto altro connesso con tali Servizi. </a:t>
            </a:r>
            <a:r>
              <a:rPr lang="it-IT" dirty="0" err="1"/>
              <a:t>L’OdI</a:t>
            </a:r>
            <a:r>
              <a:rPr lang="it-IT" dirty="0"/>
              <a:t> ed il suo personale non sono impegnati in attività che possono entrare in conflitto con l’indipendenza di giudizio e con l’integrità professionale in relazione alle loro attività di ispezione. </a:t>
            </a:r>
            <a:r>
              <a:rPr lang="it-IT" u="sng" dirty="0"/>
              <a:t>In particolare, essi non sono direttamente coinvolti nelle fasi di progetto, fabbricazione, fornitura, installazione nonché manutenzione ed </a:t>
            </a:r>
            <a:r>
              <a:rPr lang="it-IT" b="1" u="sng" dirty="0"/>
              <a:t>utilizzo </a:t>
            </a:r>
            <a:r>
              <a:rPr lang="it-IT" u="sng" dirty="0"/>
              <a:t>dei Prodotti sottoposti ad ispezione</a:t>
            </a:r>
            <a:r>
              <a:rPr lang="it-IT" dirty="0"/>
              <a:t>.</a:t>
            </a:r>
          </a:p>
        </p:txBody>
      </p:sp>
      <p:sp>
        <p:nvSpPr>
          <p:cNvPr id="4" name="Slide Number Placeholder 2">
            <a:extLst>
              <a:ext uri="{FF2B5EF4-FFF2-40B4-BE49-F238E27FC236}">
                <a16:creationId xmlns:a16="http://schemas.microsoft.com/office/drawing/2014/main" id="{41566544-84F5-425D-A383-4716BEACBEA5}"/>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16</a:t>
            </a:fld>
            <a:endParaRPr lang="en-IN" dirty="0"/>
          </a:p>
        </p:txBody>
      </p:sp>
      <p:sp>
        <p:nvSpPr>
          <p:cNvPr id="2" name="Titolo 1">
            <a:extLst>
              <a:ext uri="{FF2B5EF4-FFF2-40B4-BE49-F238E27FC236}">
                <a16:creationId xmlns:a16="http://schemas.microsoft.com/office/drawing/2014/main" id="{13AB7F86-7462-FE87-7B41-99AD4CA4FBE3}"/>
              </a:ext>
            </a:extLst>
          </p:cNvPr>
          <p:cNvSpPr txBox="1">
            <a:spLocks/>
          </p:cNvSpPr>
          <p:nvPr/>
        </p:nvSpPr>
        <p:spPr bwMode="auto">
          <a:xfrm>
            <a:off x="519113" y="209550"/>
            <a:ext cx="10834687" cy="1147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lang="en-IN" sz="4400" b="1" kern="1200">
                <a:solidFill>
                  <a:schemeClr val="accent1"/>
                </a:solidFill>
                <a:latin typeface="+mj-lt"/>
                <a:ea typeface="+mj-ea"/>
                <a:cs typeface="+mj-cs"/>
              </a:defRPr>
            </a:lvl1pPr>
            <a:lvl2pPr algn="l" rtl="0" fontAlgn="base">
              <a:lnSpc>
                <a:spcPct val="90000"/>
              </a:lnSpc>
              <a:spcBef>
                <a:spcPct val="0"/>
              </a:spcBef>
              <a:spcAft>
                <a:spcPct val="0"/>
              </a:spcAft>
              <a:defRPr sz="4400" b="1">
                <a:solidFill>
                  <a:schemeClr val="accent1"/>
                </a:solidFill>
                <a:latin typeface="Calibri" pitchFamily="34" charset="0"/>
              </a:defRPr>
            </a:lvl2pPr>
            <a:lvl3pPr algn="l" rtl="0" fontAlgn="base">
              <a:lnSpc>
                <a:spcPct val="90000"/>
              </a:lnSpc>
              <a:spcBef>
                <a:spcPct val="0"/>
              </a:spcBef>
              <a:spcAft>
                <a:spcPct val="0"/>
              </a:spcAft>
              <a:defRPr sz="4400" b="1">
                <a:solidFill>
                  <a:schemeClr val="accent1"/>
                </a:solidFill>
                <a:latin typeface="Calibri" pitchFamily="34" charset="0"/>
              </a:defRPr>
            </a:lvl3pPr>
            <a:lvl4pPr algn="l" rtl="0" fontAlgn="base">
              <a:lnSpc>
                <a:spcPct val="90000"/>
              </a:lnSpc>
              <a:spcBef>
                <a:spcPct val="0"/>
              </a:spcBef>
              <a:spcAft>
                <a:spcPct val="0"/>
              </a:spcAft>
              <a:defRPr sz="4400" b="1">
                <a:solidFill>
                  <a:schemeClr val="accent1"/>
                </a:solidFill>
                <a:latin typeface="Calibri" pitchFamily="34" charset="0"/>
              </a:defRPr>
            </a:lvl4pPr>
            <a:lvl5pPr algn="l" rtl="0" fontAlgn="base">
              <a:lnSpc>
                <a:spcPct val="90000"/>
              </a:lnSpc>
              <a:spcBef>
                <a:spcPct val="0"/>
              </a:spcBef>
              <a:spcAft>
                <a:spcPct val="0"/>
              </a:spcAft>
              <a:defRPr sz="4400" b="1">
                <a:solidFill>
                  <a:schemeClr val="accent1"/>
                </a:solidFill>
                <a:latin typeface="Calibri" pitchFamily="34" charset="0"/>
              </a:defRPr>
            </a:lvl5pPr>
            <a:lvl6pPr marL="457200" algn="l" rtl="0" fontAlgn="base">
              <a:lnSpc>
                <a:spcPct val="90000"/>
              </a:lnSpc>
              <a:spcBef>
                <a:spcPct val="0"/>
              </a:spcBef>
              <a:spcAft>
                <a:spcPct val="0"/>
              </a:spcAft>
              <a:defRPr sz="4400" b="1">
                <a:solidFill>
                  <a:schemeClr val="accent1"/>
                </a:solidFill>
                <a:latin typeface="Calibri" pitchFamily="34" charset="0"/>
              </a:defRPr>
            </a:lvl6pPr>
            <a:lvl7pPr marL="914400" algn="l" rtl="0" fontAlgn="base">
              <a:lnSpc>
                <a:spcPct val="90000"/>
              </a:lnSpc>
              <a:spcBef>
                <a:spcPct val="0"/>
              </a:spcBef>
              <a:spcAft>
                <a:spcPct val="0"/>
              </a:spcAft>
              <a:defRPr sz="4400" b="1">
                <a:solidFill>
                  <a:schemeClr val="accent1"/>
                </a:solidFill>
                <a:latin typeface="Calibri" pitchFamily="34" charset="0"/>
              </a:defRPr>
            </a:lvl7pPr>
            <a:lvl8pPr marL="1371600" algn="l" rtl="0" fontAlgn="base">
              <a:lnSpc>
                <a:spcPct val="90000"/>
              </a:lnSpc>
              <a:spcBef>
                <a:spcPct val="0"/>
              </a:spcBef>
              <a:spcAft>
                <a:spcPct val="0"/>
              </a:spcAft>
              <a:defRPr sz="4400" b="1">
                <a:solidFill>
                  <a:schemeClr val="accent1"/>
                </a:solidFill>
                <a:latin typeface="Calibri" pitchFamily="34" charset="0"/>
              </a:defRPr>
            </a:lvl8pPr>
            <a:lvl9pPr marL="1828800" algn="l" rtl="0" fontAlgn="base">
              <a:lnSpc>
                <a:spcPct val="90000"/>
              </a:lnSpc>
              <a:spcBef>
                <a:spcPct val="0"/>
              </a:spcBef>
              <a:spcAft>
                <a:spcPct val="0"/>
              </a:spcAft>
              <a:defRPr sz="4400" b="1">
                <a:solidFill>
                  <a:schemeClr val="accent1"/>
                </a:solidFill>
                <a:latin typeface="Calibri" pitchFamily="34" charset="0"/>
              </a:defRPr>
            </a:lvl9pPr>
          </a:lstStyle>
          <a:p>
            <a:r>
              <a:rPr lang="it-IT"/>
              <a:t>Cos’è l’Organismo di Ispezione (OdI)</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idx="4294967295"/>
          </p:nvPr>
        </p:nvSpPr>
        <p:spPr/>
        <p:txBody>
          <a:bodyPr bIns="45720" anchor="ctr"/>
          <a:lstStyle/>
          <a:p>
            <a:r>
              <a:rPr lang="it-IT" dirty="0"/>
              <a:t>Esiti dell’Ispezione</a:t>
            </a:r>
          </a:p>
        </p:txBody>
      </p:sp>
      <p:sp>
        <p:nvSpPr>
          <p:cNvPr id="23555" name="Segnaposto contenuto 2"/>
          <p:cNvSpPr>
            <a:spLocks noGrp="1"/>
          </p:cNvSpPr>
          <p:nvPr>
            <p:ph idx="4294967295"/>
          </p:nvPr>
        </p:nvSpPr>
        <p:spPr bwMode="auto">
          <a:xfrm>
            <a:off x="1979711" y="1669774"/>
            <a:ext cx="8827959" cy="4525963"/>
          </a:xfrm>
          <a:prstGeom prst="rect">
            <a:avLst/>
          </a:prstGeom>
          <a:noFill/>
          <a:ln>
            <a:noFill/>
            <a:miter lim="800000"/>
            <a:headEnd/>
            <a:tailEnd/>
          </a:ln>
        </p:spPr>
        <p:txBody>
          <a:bodyPr/>
          <a:lstStyle/>
          <a:p>
            <a:pPr marL="0" indent="0" algn="just">
              <a:lnSpc>
                <a:spcPct val="107000"/>
              </a:lnSpc>
              <a:spcAft>
                <a:spcPts val="800"/>
              </a:spcAft>
              <a:buNone/>
            </a:pPr>
            <a:r>
              <a:rPr lang="it-IT" sz="2000" dirty="0">
                <a:effectLst/>
                <a:latin typeface="Calibri" panose="020F0502020204030204" pitchFamily="34" charset="0"/>
                <a:ea typeface="Calibri" panose="020F0502020204030204" pitchFamily="34" charset="0"/>
                <a:cs typeface="Calibri" panose="020F0502020204030204" pitchFamily="34" charset="0"/>
              </a:rPr>
              <a:t>I rilievi vengono così classificati per la risultanza finale del Rapporto di ispezione: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eriod"/>
            </a:pPr>
            <a:r>
              <a:rPr lang="it-IT" sz="2000" b="1" dirty="0">
                <a:effectLst/>
                <a:highlight>
                  <a:srgbClr val="FF0000"/>
                </a:highlight>
                <a:latin typeface="Calibri" panose="020F0502020204030204" pitchFamily="34" charset="0"/>
                <a:ea typeface="Calibri" panose="020F0502020204030204" pitchFamily="34" charset="0"/>
                <a:cs typeface="Calibri" panose="020F0502020204030204" pitchFamily="34" charset="0"/>
              </a:rPr>
              <a:t>non conformità</a:t>
            </a:r>
            <a:r>
              <a:rPr lang="it-IT" sz="2000" dirty="0">
                <a:effectLst/>
                <a:latin typeface="Calibri" panose="020F0502020204030204" pitchFamily="34" charset="0"/>
                <a:ea typeface="Calibri" panose="020F0502020204030204" pitchFamily="34" charset="0"/>
                <a:cs typeface="Calibri" panose="020F0502020204030204" pitchFamily="34" charset="0"/>
              </a:rPr>
              <a:t>: mancato soddisfacimento di un requisito applicabile. Per tale rilievo viene emesso rapporto di ispezione con esito negativo;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lphaLcPeriod"/>
            </a:pPr>
            <a:r>
              <a:rPr lang="it-IT" sz="20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raccomandazione</a:t>
            </a:r>
            <a:r>
              <a:rPr lang="it-IT" sz="2000" dirty="0">
                <a:effectLst/>
                <a:latin typeface="Calibri" panose="020F0502020204030204" pitchFamily="34" charset="0"/>
                <a:ea typeface="Calibri" panose="020F0502020204030204" pitchFamily="34" charset="0"/>
                <a:cs typeface="Calibri" panose="020F0502020204030204" pitchFamily="34" charset="0"/>
              </a:rPr>
              <a:t>: situazione che si ritiene opportuno segnalare per prevenire eventuali situazioni di mancato soddisfacimento di un requisito o per fornire indicazioni connesse allo sviluppo tecnologico ed al miglioramento della sicurezza che non è obbligatorio ma caldamente consigliato.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lphaLcPeriod"/>
            </a:pPr>
            <a:r>
              <a:rPr lang="it-IT" sz="2000" b="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osservazione</a:t>
            </a:r>
            <a:r>
              <a:rPr lang="it-IT" sz="2000" dirty="0">
                <a:effectLst/>
                <a:latin typeface="Calibri" panose="020F0502020204030204" pitchFamily="34" charset="0"/>
                <a:ea typeface="Calibri" panose="020F0502020204030204" pitchFamily="34" charset="0"/>
                <a:cs typeface="Calibri" panose="020F0502020204030204" pitchFamily="34" charset="0"/>
              </a:rPr>
              <a:t>: dato oggettivo che si ritiene opportuno segnalare che non mette in dubbio la conformità dell'impianto. Per tale rilievo viene emesso rapporto di ispezione con esito positivo. In caso di non gestione nel corso della verifica periodica successiva l’ispettore può valutare di trasformare tale rilievo in non conformità.</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2">
            <a:extLst>
              <a:ext uri="{FF2B5EF4-FFF2-40B4-BE49-F238E27FC236}">
                <a16:creationId xmlns:a16="http://schemas.microsoft.com/office/drawing/2014/main" id="{B9EC5389-03A9-417E-96CF-05D306DCF15C}"/>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17</a:t>
            </a:fld>
            <a:endParaRPr lang="en-IN" dirty="0"/>
          </a:p>
        </p:txBody>
      </p:sp>
      <p:pic>
        <p:nvPicPr>
          <p:cNvPr id="3" name="Immagine 2">
            <a:extLst>
              <a:ext uri="{FF2B5EF4-FFF2-40B4-BE49-F238E27FC236}">
                <a16:creationId xmlns:a16="http://schemas.microsoft.com/office/drawing/2014/main" id="{6130031D-81E6-156D-AE9F-ADCBEFB5CEAD}"/>
              </a:ext>
            </a:extLst>
          </p:cNvPr>
          <p:cNvPicPr>
            <a:picLocks noChangeAspect="1"/>
          </p:cNvPicPr>
          <p:nvPr/>
        </p:nvPicPr>
        <p:blipFill>
          <a:blip r:embed="rId2"/>
          <a:stretch>
            <a:fillRect/>
          </a:stretch>
        </p:blipFill>
        <p:spPr>
          <a:xfrm>
            <a:off x="304800" y="1357313"/>
            <a:ext cx="1433599" cy="54047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egnaposto contenuto 2"/>
          <p:cNvSpPr>
            <a:spLocks noGrp="1"/>
          </p:cNvSpPr>
          <p:nvPr>
            <p:ph idx="4294967295"/>
          </p:nvPr>
        </p:nvSpPr>
        <p:spPr bwMode="auto">
          <a:xfrm>
            <a:off x="519113" y="1669774"/>
            <a:ext cx="10288557" cy="4525963"/>
          </a:xfrm>
          <a:prstGeom prst="rect">
            <a:avLst/>
          </a:prstGeom>
          <a:noFill/>
          <a:ln>
            <a:noFill/>
            <a:miter lim="800000"/>
            <a:headEnd/>
            <a:tailEnd/>
          </a:ln>
        </p:spPr>
        <p:txBody>
          <a:bodyPr/>
          <a:lstStyle/>
          <a:p>
            <a:pPr marL="0" indent="0" algn="just">
              <a:lnSpc>
                <a:spcPct val="107000"/>
              </a:lnSpc>
              <a:spcAft>
                <a:spcPts val="800"/>
              </a:spcAft>
              <a:buNone/>
            </a:pPr>
            <a:r>
              <a:rPr lang="it-IT" sz="2000" dirty="0">
                <a:effectLst/>
                <a:latin typeface="Calibri" panose="020F0502020204030204" pitchFamily="34" charset="0"/>
                <a:ea typeface="Calibri" panose="020F0502020204030204" pitchFamily="34" charset="0"/>
                <a:cs typeface="Calibri" panose="020F0502020204030204" pitchFamily="34" charset="0"/>
              </a:rPr>
              <a:t>Ad oggi sono stati </a:t>
            </a:r>
            <a:r>
              <a:rPr lang="it-IT" sz="20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ispezionati e certificati 2 captatori </a:t>
            </a:r>
            <a:r>
              <a:rPr lang="it-IT" sz="2000" dirty="0">
                <a:effectLst/>
                <a:latin typeface="Calibri" panose="020F0502020204030204" pitchFamily="34" charset="0"/>
                <a:ea typeface="Calibri" panose="020F0502020204030204" pitchFamily="34" charset="0"/>
                <a:cs typeface="Calibri" panose="020F0502020204030204" pitchFamily="34" charset="0"/>
              </a:rPr>
              <a:t>ed un apparato per le classiche intercettazioni telefoniche e telematiche.</a:t>
            </a:r>
          </a:p>
        </p:txBody>
      </p:sp>
      <p:sp>
        <p:nvSpPr>
          <p:cNvPr id="23554" name="Titolo 1"/>
          <p:cNvSpPr>
            <a:spLocks noGrp="1"/>
          </p:cNvSpPr>
          <p:nvPr>
            <p:ph type="title" idx="4294967295"/>
          </p:nvPr>
        </p:nvSpPr>
        <p:spPr/>
        <p:txBody>
          <a:bodyPr bIns="45720" anchor="ctr"/>
          <a:lstStyle/>
          <a:p>
            <a:r>
              <a:rPr lang="it-IT" dirty="0"/>
              <a:t>Statistiche delle ispezioni svolte</a:t>
            </a:r>
          </a:p>
        </p:txBody>
      </p:sp>
      <p:sp>
        <p:nvSpPr>
          <p:cNvPr id="4" name="Slide Number Placeholder 2">
            <a:extLst>
              <a:ext uri="{FF2B5EF4-FFF2-40B4-BE49-F238E27FC236}">
                <a16:creationId xmlns:a16="http://schemas.microsoft.com/office/drawing/2014/main" id="{B9EC5389-03A9-417E-96CF-05D306DCF15C}"/>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18</a:t>
            </a:fld>
            <a:endParaRPr lang="en-IN" dirty="0"/>
          </a:p>
        </p:txBody>
      </p:sp>
      <p:pic>
        <p:nvPicPr>
          <p:cNvPr id="2" name="Immagine 1">
            <a:extLst>
              <a:ext uri="{FF2B5EF4-FFF2-40B4-BE49-F238E27FC236}">
                <a16:creationId xmlns:a16="http://schemas.microsoft.com/office/drawing/2014/main" id="{F266E65A-61C2-B169-D961-0F804AD2A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191" y="2405219"/>
            <a:ext cx="3992103" cy="4002915"/>
          </a:xfrm>
          <a:prstGeom prst="rect">
            <a:avLst/>
          </a:prstGeom>
        </p:spPr>
      </p:pic>
      <p:pic>
        <p:nvPicPr>
          <p:cNvPr id="5" name="Immagine 4">
            <a:extLst>
              <a:ext uri="{FF2B5EF4-FFF2-40B4-BE49-F238E27FC236}">
                <a16:creationId xmlns:a16="http://schemas.microsoft.com/office/drawing/2014/main" id="{17EF77EF-A710-0BF2-B9A0-0E3FBC70B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46" y="2205092"/>
            <a:ext cx="4181579" cy="4203042"/>
          </a:xfrm>
          <a:prstGeom prst="rect">
            <a:avLst/>
          </a:prstGeom>
        </p:spPr>
      </p:pic>
      <p:sp>
        <p:nvSpPr>
          <p:cNvPr id="7" name="CasellaDiTesto 6">
            <a:extLst>
              <a:ext uri="{FF2B5EF4-FFF2-40B4-BE49-F238E27FC236}">
                <a16:creationId xmlns:a16="http://schemas.microsoft.com/office/drawing/2014/main" id="{374B69E6-F894-F52B-F97B-9946304776EF}"/>
              </a:ext>
            </a:extLst>
          </p:cNvPr>
          <p:cNvSpPr txBox="1"/>
          <p:nvPr/>
        </p:nvSpPr>
        <p:spPr>
          <a:xfrm>
            <a:off x="538191" y="3970655"/>
            <a:ext cx="1195128" cy="671915"/>
          </a:xfrm>
          <a:prstGeom prst="rect">
            <a:avLst/>
          </a:prstGeom>
          <a:noFill/>
        </p:spPr>
        <p:txBody>
          <a:bodyPr wrap="square">
            <a:spAutoFit/>
          </a:bodyPr>
          <a:lstStyle/>
          <a:p>
            <a:pPr marL="0" indent="0">
              <a:lnSpc>
                <a:spcPct val="107000"/>
              </a:lnSpc>
              <a:spcAft>
                <a:spcPts val="800"/>
              </a:spcAft>
              <a:buNone/>
            </a:pPr>
            <a:r>
              <a:rPr lang="it-IT" sz="1800" dirty="0">
                <a:latin typeface="Calibri" panose="020F0502020204030204" pitchFamily="34" charset="0"/>
                <a:ea typeface="Calibri" panose="020F0502020204030204" pitchFamily="34" charset="0"/>
                <a:cs typeface="Calibri" panose="020F0502020204030204" pitchFamily="34" charset="0"/>
              </a:rPr>
              <a:t>Tipo di </a:t>
            </a:r>
            <a:r>
              <a:rPr lang="it-IT" dirty="0">
                <a:latin typeface="Calibri" panose="020F0502020204030204" pitchFamily="34" charset="0"/>
                <a:ea typeface="Calibri" panose="020F0502020204030204" pitchFamily="34" charset="0"/>
                <a:cs typeface="Calibri" panose="020F0502020204030204" pitchFamily="34" charset="0"/>
              </a:rPr>
              <a:t>c</a:t>
            </a:r>
            <a:r>
              <a:rPr lang="it-IT" sz="1800" dirty="0">
                <a:latin typeface="Calibri" panose="020F0502020204030204" pitchFamily="34" charset="0"/>
                <a:ea typeface="Calibri" panose="020F0502020204030204" pitchFamily="34" charset="0"/>
                <a:cs typeface="Calibri" panose="020F0502020204030204" pitchFamily="34" charset="0"/>
              </a:rPr>
              <a:t>ontrolli: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86887C36-4D5B-E663-106C-2DF4F4F39CA3}"/>
              </a:ext>
            </a:extLst>
          </p:cNvPr>
          <p:cNvSpPr txBox="1"/>
          <p:nvPr/>
        </p:nvSpPr>
        <p:spPr>
          <a:xfrm>
            <a:off x="5936456" y="3932755"/>
            <a:ext cx="1195128" cy="671915"/>
          </a:xfrm>
          <a:prstGeom prst="rect">
            <a:avLst/>
          </a:prstGeom>
          <a:noFill/>
        </p:spPr>
        <p:txBody>
          <a:bodyPr wrap="square">
            <a:spAutoFit/>
          </a:bodyPr>
          <a:lstStyle/>
          <a:p>
            <a:pPr marL="0" indent="0">
              <a:lnSpc>
                <a:spcPct val="107000"/>
              </a:lnSpc>
              <a:spcAft>
                <a:spcPts val="800"/>
              </a:spcAft>
              <a:buNone/>
            </a:pPr>
            <a:r>
              <a:rPr lang="it-IT" sz="1800" dirty="0">
                <a:latin typeface="Calibri" panose="020F0502020204030204" pitchFamily="34" charset="0"/>
                <a:ea typeface="Calibri" panose="020F0502020204030204" pitchFamily="34" charset="0"/>
                <a:cs typeface="Calibri" panose="020F0502020204030204" pitchFamily="34" charset="0"/>
              </a:rPr>
              <a:t>Natura dei controlli: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22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idx="4294967295"/>
          </p:nvPr>
        </p:nvSpPr>
        <p:spPr/>
        <p:txBody>
          <a:bodyPr bIns="45720" anchor="ctr"/>
          <a:lstStyle/>
          <a:p>
            <a:r>
              <a:rPr lang="it-IT" dirty="0"/>
              <a:t>CLIR – Pubblico registro </a:t>
            </a:r>
            <a:br>
              <a:rPr lang="it-IT" dirty="0"/>
            </a:br>
            <a:r>
              <a:rPr lang="it-IT" dirty="0"/>
              <a:t>dei prodotti certificati (white list?)</a:t>
            </a:r>
          </a:p>
        </p:txBody>
      </p:sp>
      <p:sp>
        <p:nvSpPr>
          <p:cNvPr id="23555" name="Segnaposto contenuto 2"/>
          <p:cNvSpPr>
            <a:spLocks noGrp="1"/>
          </p:cNvSpPr>
          <p:nvPr>
            <p:ph idx="4294967295"/>
          </p:nvPr>
        </p:nvSpPr>
        <p:spPr bwMode="auto">
          <a:xfrm>
            <a:off x="626165" y="2077278"/>
            <a:ext cx="10181505" cy="4118459"/>
          </a:xfrm>
          <a:prstGeom prst="rect">
            <a:avLst/>
          </a:prstGeom>
          <a:noFill/>
          <a:ln>
            <a:noFill/>
            <a:miter lim="800000"/>
            <a:headEnd/>
            <a:tailEnd/>
          </a:ln>
        </p:spPr>
        <p:txBody>
          <a:bodyPr/>
          <a:lstStyle/>
          <a:p>
            <a:pPr marL="0" indent="0" algn="just">
              <a:lnSpc>
                <a:spcPct val="107000"/>
              </a:lnSpc>
              <a:spcAft>
                <a:spcPts val="800"/>
              </a:spcAft>
              <a:buNone/>
            </a:pPr>
            <a:r>
              <a:rPr lang="it-IT" dirty="0">
                <a:effectLst/>
                <a:latin typeface="Calibri" panose="020F0502020204030204" pitchFamily="34" charset="0"/>
                <a:ea typeface="Times New Roman" panose="02020603050405020304" pitchFamily="18" charset="0"/>
                <a:cs typeface="Calibri" panose="020F0502020204030204" pitchFamily="34" charset="0"/>
              </a:rPr>
              <a:t>Se il Rapporto di Ispezione è positivo segue, poi, l’emissione al Cliente del Certificato di ispezione o “</a:t>
            </a:r>
            <a:r>
              <a:rPr lang="it-IT" b="1" dirty="0">
                <a:effectLst/>
                <a:latin typeface="Calibri" panose="020F0502020204030204" pitchFamily="34" charset="0"/>
                <a:ea typeface="Times New Roman" panose="02020603050405020304" pitchFamily="18" charset="0"/>
                <a:cs typeface="Calibri" panose="020F0502020204030204" pitchFamily="34" charset="0"/>
              </a:rPr>
              <a:t>Certificato di conformità</a:t>
            </a:r>
            <a:r>
              <a:rPr lang="it-IT" dirty="0">
                <a:effectLst/>
                <a:latin typeface="Calibri" panose="020F0502020204030204" pitchFamily="34" charset="0"/>
                <a:ea typeface="Times New Roman" panose="02020603050405020304" pitchFamily="18" charset="0"/>
                <a:cs typeface="Calibri" panose="020F0502020204030204" pitchFamily="34" charset="0"/>
              </a:rPr>
              <a:t>”. Ogni Prodotto ha il suo Certificato di conformità di validità 1 anno se la versione del Prodotto NON cambia, se invece la Versione cambia allora la nuova ispezione è focalizzata alla verifica del mantenimento della conformità già attestata. </a:t>
            </a:r>
          </a:p>
          <a:p>
            <a:pPr marL="0" indent="0" algn="just">
              <a:lnSpc>
                <a:spcPct val="107000"/>
              </a:lnSpc>
              <a:spcAft>
                <a:spcPts val="800"/>
              </a:spcAft>
              <a:buNone/>
            </a:pPr>
            <a:r>
              <a:rPr lang="it-IT" dirty="0">
                <a:effectLst/>
                <a:latin typeface="Calibri" panose="020F0502020204030204" pitchFamily="34" charset="0"/>
                <a:ea typeface="Times New Roman" panose="02020603050405020304" pitchFamily="18" charset="0"/>
                <a:cs typeface="Calibri" panose="020F0502020204030204" pitchFamily="34" charset="0"/>
              </a:rPr>
              <a:t>Chiunque può visionare online lo stato di validità di un certificato già rilasciato tramite il </a:t>
            </a:r>
            <a:r>
              <a:rPr lang="it-IT" b="1" dirty="0">
                <a:effectLst/>
                <a:latin typeface="Calibri" panose="020F0502020204030204" pitchFamily="34" charset="0"/>
                <a:ea typeface="Times New Roman" panose="02020603050405020304" pitchFamily="18" charset="0"/>
                <a:cs typeface="Calibri" panose="020F0502020204030204" pitchFamily="34" charset="0"/>
              </a:rPr>
              <a:t>registro pubblico CLIR:</a:t>
            </a:r>
          </a:p>
          <a:p>
            <a:pPr marL="0" indent="0" algn="ctr">
              <a:lnSpc>
                <a:spcPct val="107000"/>
              </a:lnSpc>
              <a:spcAft>
                <a:spcPts val="800"/>
              </a:spcAft>
              <a:buNone/>
            </a:pPr>
            <a:r>
              <a:rPr lang="it-IT"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https://www.lawfulinterceptionacademy.eu/CLIR/</a:t>
            </a:r>
            <a:endParaRPr lang="it-IT"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2">
            <a:extLst>
              <a:ext uri="{FF2B5EF4-FFF2-40B4-BE49-F238E27FC236}">
                <a16:creationId xmlns:a16="http://schemas.microsoft.com/office/drawing/2014/main" id="{B9EC5389-03A9-417E-96CF-05D306DCF15C}"/>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19</a:t>
            </a:fld>
            <a:endParaRPr lang="en-IN" dirty="0"/>
          </a:p>
        </p:txBody>
      </p:sp>
    </p:spTree>
    <p:extLst>
      <p:ext uri="{BB962C8B-B14F-4D97-AF65-F5344CB8AC3E}">
        <p14:creationId xmlns:p14="http://schemas.microsoft.com/office/powerpoint/2010/main" val="364769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sz="4200" dirty="0"/>
              <a:t>Relazione finale indagine sulle intercettazioni</a:t>
            </a:r>
          </a:p>
        </p:txBody>
      </p:sp>
      <p:sp>
        <p:nvSpPr>
          <p:cNvPr id="19459" name="Segnaposto contenuto 2"/>
          <p:cNvSpPr>
            <a:spLocks noGrp="1"/>
          </p:cNvSpPr>
          <p:nvPr>
            <p:ph idx="4294967295"/>
          </p:nvPr>
        </p:nvSpPr>
        <p:spPr bwMode="auto">
          <a:xfrm>
            <a:off x="609600" y="2127812"/>
            <a:ext cx="10537825" cy="4228538"/>
          </a:xfrm>
          <a:prstGeom prst="rect">
            <a:avLst/>
          </a:prstGeom>
          <a:noFill/>
          <a:ln>
            <a:noFill/>
            <a:miter lim="800000"/>
            <a:headEnd/>
            <a:tailEnd/>
          </a:ln>
        </p:spPr>
        <p:txBody>
          <a:bodyPr/>
          <a:lstStyle/>
          <a:p>
            <a:pPr marL="0" indent="0">
              <a:buNone/>
            </a:pPr>
            <a:r>
              <a:rPr lang="it-IT" dirty="0"/>
              <a:t>L’indagine conoscitiva sul tema delle intercettazioni, deliberata dalla Commissione Giustizia del Senato della Repubblica il 20 dicembre 2022 e conclusa il 20 settembre 2023 </a:t>
            </a:r>
            <a:r>
              <a:rPr lang="it-IT" b="1" dirty="0"/>
              <a:t>(9 mesi)</a:t>
            </a:r>
            <a:r>
              <a:rPr lang="it-IT" dirty="0"/>
              <a:t>, è stata diretta ad acquisire elementi conoscitivi sul fenomeno generale delle intercettazioni, anche alla luce delle modifiche normative in materia entrate in vigore nel 2020.</a:t>
            </a:r>
          </a:p>
          <a:p>
            <a:pPr marL="0" indent="0">
              <a:buNone/>
            </a:pPr>
            <a:endParaRPr lang="it-IT" dirty="0"/>
          </a:p>
          <a:p>
            <a:pPr marL="0" indent="0">
              <a:buNone/>
            </a:pPr>
            <a:r>
              <a:rPr lang="it-IT" dirty="0"/>
              <a:t>L’indagine ha avuto particolare cura nell’analizzare approfonditamente l’impatto delle nuove tecnologie, con lo scopo di indirizzare il Legislatore ad introdurre tutele.</a:t>
            </a:r>
          </a:p>
          <a:p>
            <a:pPr marL="0" indent="0">
              <a:buNone/>
            </a:pPr>
            <a:endParaRPr lang="it-IT" dirty="0"/>
          </a:p>
          <a:p>
            <a:pPr marL="0" indent="0">
              <a:buNone/>
            </a:pPr>
            <a:r>
              <a:rPr lang="it-IT" dirty="0"/>
              <a:t>La Commissione ha svolto </a:t>
            </a:r>
            <a:r>
              <a:rPr lang="it-IT" b="1" dirty="0"/>
              <a:t>46 audizioni </a:t>
            </a:r>
            <a:r>
              <a:rPr lang="it-IT" dirty="0"/>
              <a:t>in 17 sedute.</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2</a:t>
            </a:fld>
            <a:endParaRPr lang="en-IN" dirty="0"/>
          </a:p>
        </p:txBody>
      </p:sp>
      <p:sp>
        <p:nvSpPr>
          <p:cNvPr id="3" name="CasellaDiTesto 2">
            <a:extLst>
              <a:ext uri="{FF2B5EF4-FFF2-40B4-BE49-F238E27FC236}">
                <a16:creationId xmlns:a16="http://schemas.microsoft.com/office/drawing/2014/main" id="{AB33078E-B17D-8C0F-CA7C-81CDCFE797BD}"/>
              </a:ext>
            </a:extLst>
          </p:cNvPr>
          <p:cNvSpPr txBox="1"/>
          <p:nvPr/>
        </p:nvSpPr>
        <p:spPr>
          <a:xfrm>
            <a:off x="609600" y="1357313"/>
            <a:ext cx="9121844" cy="369332"/>
          </a:xfrm>
          <a:prstGeom prst="rect">
            <a:avLst/>
          </a:prstGeom>
          <a:noFill/>
        </p:spPr>
        <p:txBody>
          <a:bodyPr wrap="square">
            <a:spAutoFit/>
          </a:bodyPr>
          <a:lstStyle/>
          <a:p>
            <a:r>
              <a:rPr lang="it-IT" dirty="0">
                <a:solidFill>
                  <a:srgbClr val="0070C0"/>
                </a:solidFill>
                <a:hlinkClick r:id="rId2">
                  <a:extLst>
                    <a:ext uri="{A12FA001-AC4F-418D-AE19-62706E023703}">
                      <ahyp:hlinkClr xmlns:ahyp="http://schemas.microsoft.com/office/drawing/2018/hyperlinkcolor" val="tx"/>
                    </a:ext>
                  </a:extLst>
                </a:hlinkClick>
              </a:rPr>
              <a:t>https://www.sicurezzaegiustizia.com/relazione-finale-indagine-sulle-intercettazioni/</a:t>
            </a:r>
            <a:r>
              <a:rPr lang="it-IT" dirty="0">
                <a:solidFill>
                  <a:srgbClr val="0070C0"/>
                </a:solidFill>
              </a:rPr>
              <a:t> </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Placeholder 23">
            <a:extLst>
              <a:ext uri="{FF2B5EF4-FFF2-40B4-BE49-F238E27FC236}">
                <a16:creationId xmlns:a16="http://schemas.microsoft.com/office/drawing/2014/main" id="{2131DA3F-E4CF-4E72-8426-2805598F66C7}"/>
              </a:ext>
            </a:extLst>
          </p:cNvPr>
          <p:cNvSpPr>
            <a:spLocks noGrp="1"/>
          </p:cNvSpPr>
          <p:nvPr>
            <p:ph type="body" sz="quarter" idx="18"/>
          </p:nvPr>
        </p:nvSpPr>
        <p:spPr bwMode="auto">
          <a:xfrm>
            <a:off x="5120301" y="4657468"/>
            <a:ext cx="4387492" cy="297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it-IT" dirty="0">
                <a:solidFill>
                  <a:srgbClr val="0070C0"/>
                </a:solidFill>
                <a:hlinkClick r:id="rId2">
                  <a:extLst>
                    <a:ext uri="{A12FA001-AC4F-418D-AE19-62706E023703}">
                      <ahyp:hlinkClr xmlns:ahyp="http://schemas.microsoft.com/office/drawing/2018/hyperlinkcolor" val="tx"/>
                    </a:ext>
                  </a:extLst>
                </a:hlinkClick>
              </a:rPr>
              <a:t>https://www.lawfulinterceptionacademy.eu</a:t>
            </a:r>
            <a:r>
              <a:rPr lang="en-IN" altLang="it-IT" dirty="0">
                <a:solidFill>
                  <a:srgbClr val="0070C0"/>
                </a:solidFill>
              </a:rPr>
              <a:t>/</a:t>
            </a:r>
          </a:p>
          <a:p>
            <a:r>
              <a:rPr lang="en-IN" altLang="it-IT" dirty="0"/>
              <a:t> </a:t>
            </a:r>
          </a:p>
        </p:txBody>
      </p:sp>
      <p:sp>
        <p:nvSpPr>
          <p:cNvPr id="8" name="Titolo 1">
            <a:extLst>
              <a:ext uri="{FF2B5EF4-FFF2-40B4-BE49-F238E27FC236}">
                <a16:creationId xmlns:a16="http://schemas.microsoft.com/office/drawing/2014/main" id="{9FB94208-9E2B-41D8-B716-0F1575DD5C33}"/>
              </a:ext>
            </a:extLst>
          </p:cNvPr>
          <p:cNvSpPr txBox="1">
            <a:spLocks/>
          </p:cNvSpPr>
          <p:nvPr/>
        </p:nvSpPr>
        <p:spPr bwMode="auto">
          <a:xfrm>
            <a:off x="1707860" y="2519777"/>
            <a:ext cx="5189897" cy="1147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lang="en-IN" sz="4400" b="1" kern="1200">
                <a:solidFill>
                  <a:schemeClr val="accent1"/>
                </a:solidFill>
                <a:latin typeface="+mj-lt"/>
                <a:ea typeface="+mj-ea"/>
                <a:cs typeface="+mj-cs"/>
              </a:defRPr>
            </a:lvl1pPr>
            <a:lvl2pPr algn="l" rtl="0" fontAlgn="base">
              <a:lnSpc>
                <a:spcPct val="90000"/>
              </a:lnSpc>
              <a:spcBef>
                <a:spcPct val="0"/>
              </a:spcBef>
              <a:spcAft>
                <a:spcPct val="0"/>
              </a:spcAft>
              <a:defRPr sz="4400" b="1">
                <a:solidFill>
                  <a:schemeClr val="accent1"/>
                </a:solidFill>
                <a:latin typeface="Calibri" pitchFamily="34" charset="0"/>
              </a:defRPr>
            </a:lvl2pPr>
            <a:lvl3pPr algn="l" rtl="0" fontAlgn="base">
              <a:lnSpc>
                <a:spcPct val="90000"/>
              </a:lnSpc>
              <a:spcBef>
                <a:spcPct val="0"/>
              </a:spcBef>
              <a:spcAft>
                <a:spcPct val="0"/>
              </a:spcAft>
              <a:defRPr sz="4400" b="1">
                <a:solidFill>
                  <a:schemeClr val="accent1"/>
                </a:solidFill>
                <a:latin typeface="Calibri" pitchFamily="34" charset="0"/>
              </a:defRPr>
            </a:lvl3pPr>
            <a:lvl4pPr algn="l" rtl="0" fontAlgn="base">
              <a:lnSpc>
                <a:spcPct val="90000"/>
              </a:lnSpc>
              <a:spcBef>
                <a:spcPct val="0"/>
              </a:spcBef>
              <a:spcAft>
                <a:spcPct val="0"/>
              </a:spcAft>
              <a:defRPr sz="4400" b="1">
                <a:solidFill>
                  <a:schemeClr val="accent1"/>
                </a:solidFill>
                <a:latin typeface="Calibri" pitchFamily="34" charset="0"/>
              </a:defRPr>
            </a:lvl4pPr>
            <a:lvl5pPr algn="l" rtl="0" fontAlgn="base">
              <a:lnSpc>
                <a:spcPct val="90000"/>
              </a:lnSpc>
              <a:spcBef>
                <a:spcPct val="0"/>
              </a:spcBef>
              <a:spcAft>
                <a:spcPct val="0"/>
              </a:spcAft>
              <a:defRPr sz="4400" b="1">
                <a:solidFill>
                  <a:schemeClr val="accent1"/>
                </a:solidFill>
                <a:latin typeface="Calibri" pitchFamily="34" charset="0"/>
              </a:defRPr>
            </a:lvl5pPr>
            <a:lvl6pPr marL="457200" algn="l" rtl="0" fontAlgn="base">
              <a:lnSpc>
                <a:spcPct val="90000"/>
              </a:lnSpc>
              <a:spcBef>
                <a:spcPct val="0"/>
              </a:spcBef>
              <a:spcAft>
                <a:spcPct val="0"/>
              </a:spcAft>
              <a:defRPr sz="4400" b="1">
                <a:solidFill>
                  <a:schemeClr val="accent1"/>
                </a:solidFill>
                <a:latin typeface="Calibri" pitchFamily="34" charset="0"/>
              </a:defRPr>
            </a:lvl6pPr>
            <a:lvl7pPr marL="914400" algn="l" rtl="0" fontAlgn="base">
              <a:lnSpc>
                <a:spcPct val="90000"/>
              </a:lnSpc>
              <a:spcBef>
                <a:spcPct val="0"/>
              </a:spcBef>
              <a:spcAft>
                <a:spcPct val="0"/>
              </a:spcAft>
              <a:defRPr sz="4400" b="1">
                <a:solidFill>
                  <a:schemeClr val="accent1"/>
                </a:solidFill>
                <a:latin typeface="Calibri" pitchFamily="34" charset="0"/>
              </a:defRPr>
            </a:lvl7pPr>
            <a:lvl8pPr marL="1371600" algn="l" rtl="0" fontAlgn="base">
              <a:lnSpc>
                <a:spcPct val="90000"/>
              </a:lnSpc>
              <a:spcBef>
                <a:spcPct val="0"/>
              </a:spcBef>
              <a:spcAft>
                <a:spcPct val="0"/>
              </a:spcAft>
              <a:defRPr sz="4400" b="1">
                <a:solidFill>
                  <a:schemeClr val="accent1"/>
                </a:solidFill>
                <a:latin typeface="Calibri" pitchFamily="34" charset="0"/>
              </a:defRPr>
            </a:lvl8pPr>
            <a:lvl9pPr marL="1828800" algn="l" rtl="0" fontAlgn="base">
              <a:lnSpc>
                <a:spcPct val="90000"/>
              </a:lnSpc>
              <a:spcBef>
                <a:spcPct val="0"/>
              </a:spcBef>
              <a:spcAft>
                <a:spcPct val="0"/>
              </a:spcAft>
              <a:defRPr sz="4400" b="1">
                <a:solidFill>
                  <a:schemeClr val="accent1"/>
                </a:solidFill>
                <a:latin typeface="Calibri" pitchFamily="34" charset="0"/>
              </a:defRPr>
            </a:lvl9pPr>
          </a:lstStyle>
          <a:p>
            <a:r>
              <a:rPr lang="it-IT"/>
              <a:t>Grazie !</a:t>
            </a:r>
            <a:endParaRPr lang="it-IT" dirty="0"/>
          </a:p>
        </p:txBody>
      </p:sp>
      <p:sp>
        <p:nvSpPr>
          <p:cNvPr id="4" name="CasellaDiTesto 3">
            <a:extLst>
              <a:ext uri="{FF2B5EF4-FFF2-40B4-BE49-F238E27FC236}">
                <a16:creationId xmlns:a16="http://schemas.microsoft.com/office/drawing/2014/main" id="{7EE1DD9B-69B9-EEC9-8681-00D08803427E}"/>
              </a:ext>
            </a:extLst>
          </p:cNvPr>
          <p:cNvSpPr txBox="1"/>
          <p:nvPr/>
        </p:nvSpPr>
        <p:spPr>
          <a:xfrm>
            <a:off x="4641575" y="4079223"/>
            <a:ext cx="5189897" cy="461665"/>
          </a:xfrm>
          <a:prstGeom prst="rect">
            <a:avLst/>
          </a:prstGeom>
          <a:solidFill>
            <a:schemeClr val="bg1"/>
          </a:solidFill>
        </p:spPr>
        <p:txBody>
          <a:bodyPr wrap="square">
            <a:spAutoFit/>
          </a:bodyPr>
          <a:lstStyle/>
          <a:p>
            <a:r>
              <a:rPr lang="it-IT" sz="2400" b="1" dirty="0" err="1">
                <a:latin typeface="Batang" panose="02030600000101010101" pitchFamily="18" charset="-127"/>
                <a:ea typeface="Batang" panose="02030600000101010101" pitchFamily="18" charset="-127"/>
              </a:rPr>
              <a:t>Lawful</a:t>
            </a:r>
            <a:r>
              <a:rPr lang="it-IT" sz="2400" b="1" dirty="0">
                <a:latin typeface="Batang" panose="02030600000101010101" pitchFamily="18" charset="-127"/>
                <a:ea typeface="Batang" panose="02030600000101010101" pitchFamily="18" charset="-127"/>
              </a:rPr>
              <a:t> </a:t>
            </a:r>
            <a:r>
              <a:rPr lang="it-IT" sz="2400" b="1" dirty="0" err="1">
                <a:latin typeface="Batang" panose="02030600000101010101" pitchFamily="18" charset="-127"/>
                <a:ea typeface="Batang" panose="02030600000101010101" pitchFamily="18" charset="-127"/>
              </a:rPr>
              <a:t>Interception</a:t>
            </a:r>
            <a:r>
              <a:rPr lang="it-IT" sz="2400" b="1" dirty="0">
                <a:latin typeface="Batang" panose="02030600000101010101" pitchFamily="18" charset="-127"/>
                <a:ea typeface="Batang" panose="02030600000101010101" pitchFamily="18" charset="-127"/>
              </a:rPr>
              <a:t> Academy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sz="4200" dirty="0"/>
              <a:t>Cos’è l’outsourcing nelle intercettazioni</a:t>
            </a:r>
          </a:p>
        </p:txBody>
      </p:sp>
      <p:sp>
        <p:nvSpPr>
          <p:cNvPr id="19459" name="Segnaposto contenuto 2"/>
          <p:cNvSpPr>
            <a:spLocks noGrp="1"/>
          </p:cNvSpPr>
          <p:nvPr>
            <p:ph idx="4294967295"/>
          </p:nvPr>
        </p:nvSpPr>
        <p:spPr bwMode="auto">
          <a:xfrm>
            <a:off x="609600" y="1897626"/>
            <a:ext cx="10247453" cy="4228538"/>
          </a:xfrm>
          <a:prstGeom prst="rect">
            <a:avLst/>
          </a:prstGeom>
          <a:noFill/>
          <a:ln>
            <a:noFill/>
            <a:miter lim="800000"/>
            <a:headEnd/>
            <a:tailEnd/>
          </a:ln>
        </p:spPr>
        <p:txBody>
          <a:bodyPr/>
          <a:lstStyle/>
          <a:p>
            <a:pPr marL="0" indent="0">
              <a:buNone/>
            </a:pPr>
            <a:r>
              <a:rPr lang="it-IT" dirty="0"/>
              <a:t>Oggi un’intercettazione telefonica disposta prevede il noleggio di software e server da società private esterne alle Procure.</a:t>
            </a:r>
          </a:p>
          <a:p>
            <a:pPr marL="0" indent="0">
              <a:buNone/>
            </a:pPr>
            <a:r>
              <a:rPr lang="it-IT" dirty="0"/>
              <a:t>I server sono solitamente (salvo eccezioni previste dal codice) posti all’interno delle Procure e sono di proprietà della società di cui viene autorizzato il preventivo di spesa.</a:t>
            </a:r>
          </a:p>
          <a:p>
            <a:pPr marL="0" indent="0">
              <a:buNone/>
            </a:pPr>
            <a:r>
              <a:rPr lang="it-IT" dirty="0"/>
              <a:t>Nel momento in cui l’utenza intercettata riceve o effettua una comunicazione (chiamata o messaggio SMS), i dati comunicativi vengono convogliati al server che ne registra il contenuto (voce o testo). </a:t>
            </a:r>
          </a:p>
          <a:p>
            <a:pPr marL="0" indent="0">
              <a:buNone/>
            </a:pPr>
            <a:r>
              <a:rPr lang="it-IT" dirty="0"/>
              <a:t>Al termine dell’intercettazione, i dati memorizzati nel server vengono traslati in supporti esterni quali CD, DVD, hard disk, così da dedicare il server ad altre operazioni o indagini.</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3</a:t>
            </a:fld>
            <a:endParaRPr lang="en-IN" dirty="0"/>
          </a:p>
        </p:txBody>
      </p:sp>
      <p:sp>
        <p:nvSpPr>
          <p:cNvPr id="3" name="CasellaDiTesto 2">
            <a:extLst>
              <a:ext uri="{FF2B5EF4-FFF2-40B4-BE49-F238E27FC236}">
                <a16:creationId xmlns:a16="http://schemas.microsoft.com/office/drawing/2014/main" id="{AB33078E-B17D-8C0F-CA7C-81CDCFE797BD}"/>
              </a:ext>
            </a:extLst>
          </p:cNvPr>
          <p:cNvSpPr txBox="1"/>
          <p:nvPr/>
        </p:nvSpPr>
        <p:spPr>
          <a:xfrm>
            <a:off x="609600" y="1357313"/>
            <a:ext cx="9121844" cy="369332"/>
          </a:xfrm>
          <a:prstGeom prst="rect">
            <a:avLst/>
          </a:prstGeom>
          <a:noFill/>
        </p:spPr>
        <p:txBody>
          <a:bodyPr wrap="square">
            <a:spAutoFit/>
          </a:bodyPr>
          <a:lstStyle/>
          <a:p>
            <a:r>
              <a:rPr lang="it-IT" dirty="0">
                <a:solidFill>
                  <a:srgbClr val="FF0000"/>
                </a:solidFill>
              </a:rPr>
              <a:t>Dalla Relazione finale d'indagine sulle intercettazioni della II Commissione del Senato</a:t>
            </a:r>
          </a:p>
        </p:txBody>
      </p:sp>
    </p:spTree>
    <p:extLst>
      <p:ext uri="{BB962C8B-B14F-4D97-AF65-F5344CB8AC3E}">
        <p14:creationId xmlns:p14="http://schemas.microsoft.com/office/powerpoint/2010/main" val="381946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id="{60ACBADD-2CC2-4848-ED43-08E7FC60A7D7}"/>
              </a:ext>
            </a:extLst>
          </p:cNvPr>
          <p:cNvPicPr>
            <a:picLocks noChangeAspect="1"/>
          </p:cNvPicPr>
          <p:nvPr/>
        </p:nvPicPr>
        <p:blipFill>
          <a:blip r:embed="rId2"/>
          <a:stretch>
            <a:fillRect/>
          </a:stretch>
        </p:blipFill>
        <p:spPr>
          <a:xfrm>
            <a:off x="-892469" y="601418"/>
            <a:ext cx="7182800" cy="6422268"/>
          </a:xfrm>
          <a:prstGeom prst="rect">
            <a:avLst/>
          </a:prstGeom>
        </p:spPr>
      </p:pic>
      <p:pic>
        <p:nvPicPr>
          <p:cNvPr id="22" name="Immagine 21">
            <a:extLst>
              <a:ext uri="{FF2B5EF4-FFF2-40B4-BE49-F238E27FC236}">
                <a16:creationId xmlns:a16="http://schemas.microsoft.com/office/drawing/2014/main" id="{5E426841-CE84-D4B3-39CE-CC6C45331A3A}"/>
              </a:ext>
            </a:extLst>
          </p:cNvPr>
          <p:cNvPicPr>
            <a:picLocks noChangeAspect="1"/>
          </p:cNvPicPr>
          <p:nvPr/>
        </p:nvPicPr>
        <p:blipFill>
          <a:blip r:embed="rId3"/>
          <a:stretch>
            <a:fillRect/>
          </a:stretch>
        </p:blipFill>
        <p:spPr>
          <a:xfrm>
            <a:off x="6090409" y="676198"/>
            <a:ext cx="7099165" cy="6347488"/>
          </a:xfrm>
          <a:prstGeom prst="rect">
            <a:avLst/>
          </a:prstGeom>
        </p:spPr>
      </p:pic>
      <p:sp>
        <p:nvSpPr>
          <p:cNvPr id="19458" name="Titolo 1"/>
          <p:cNvSpPr>
            <a:spLocks noGrp="1"/>
          </p:cNvSpPr>
          <p:nvPr>
            <p:ph type="title" idx="4294967295"/>
          </p:nvPr>
        </p:nvSpPr>
        <p:spPr/>
        <p:txBody>
          <a:bodyPr bIns="45720" anchor="ctr"/>
          <a:lstStyle/>
          <a:p>
            <a:r>
              <a:rPr lang="it-IT" sz="4200" dirty="0"/>
              <a:t>Cos’è l’outsourcing nelle intercettazioni</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4</a:t>
            </a:fld>
            <a:endParaRPr lang="en-IN" dirty="0"/>
          </a:p>
        </p:txBody>
      </p:sp>
      <p:pic>
        <p:nvPicPr>
          <p:cNvPr id="7" name="Immagine 6">
            <a:extLst>
              <a:ext uri="{FF2B5EF4-FFF2-40B4-BE49-F238E27FC236}">
                <a16:creationId xmlns:a16="http://schemas.microsoft.com/office/drawing/2014/main" id="{42797852-8487-E8BC-8EAC-29F5391F641E}"/>
              </a:ext>
            </a:extLst>
          </p:cNvPr>
          <p:cNvPicPr>
            <a:picLocks noChangeAspect="1"/>
          </p:cNvPicPr>
          <p:nvPr/>
        </p:nvPicPr>
        <p:blipFill>
          <a:blip r:embed="rId4"/>
          <a:stretch>
            <a:fillRect/>
          </a:stretch>
        </p:blipFill>
        <p:spPr>
          <a:xfrm>
            <a:off x="498230" y="2249606"/>
            <a:ext cx="2134298" cy="2134298"/>
          </a:xfrm>
          <a:prstGeom prst="rect">
            <a:avLst/>
          </a:prstGeom>
        </p:spPr>
      </p:pic>
      <p:pic>
        <p:nvPicPr>
          <p:cNvPr id="8" name="Immagine 7">
            <a:extLst>
              <a:ext uri="{FF2B5EF4-FFF2-40B4-BE49-F238E27FC236}">
                <a16:creationId xmlns:a16="http://schemas.microsoft.com/office/drawing/2014/main" id="{6DAE45E8-6E1E-C6B4-AE0F-7B3D390884DC}"/>
              </a:ext>
            </a:extLst>
          </p:cNvPr>
          <p:cNvPicPr>
            <a:picLocks noChangeAspect="1"/>
          </p:cNvPicPr>
          <p:nvPr/>
        </p:nvPicPr>
        <p:blipFill>
          <a:blip r:embed="rId4"/>
          <a:stretch>
            <a:fillRect/>
          </a:stretch>
        </p:blipFill>
        <p:spPr>
          <a:xfrm>
            <a:off x="1205039" y="1860615"/>
            <a:ext cx="2134298" cy="2134298"/>
          </a:xfrm>
          <a:prstGeom prst="rect">
            <a:avLst/>
          </a:prstGeom>
        </p:spPr>
      </p:pic>
      <p:pic>
        <p:nvPicPr>
          <p:cNvPr id="9" name="Immagine 8">
            <a:extLst>
              <a:ext uri="{FF2B5EF4-FFF2-40B4-BE49-F238E27FC236}">
                <a16:creationId xmlns:a16="http://schemas.microsoft.com/office/drawing/2014/main" id="{897282BA-C105-4C97-C1A8-4DE72FEE0FEB}"/>
              </a:ext>
            </a:extLst>
          </p:cNvPr>
          <p:cNvPicPr>
            <a:picLocks noChangeAspect="1"/>
          </p:cNvPicPr>
          <p:nvPr/>
        </p:nvPicPr>
        <p:blipFill>
          <a:blip r:embed="rId4"/>
          <a:stretch>
            <a:fillRect/>
          </a:stretch>
        </p:blipFill>
        <p:spPr>
          <a:xfrm>
            <a:off x="2859260" y="3021214"/>
            <a:ext cx="2134298" cy="2134298"/>
          </a:xfrm>
          <a:prstGeom prst="rect">
            <a:avLst/>
          </a:prstGeom>
        </p:spPr>
      </p:pic>
      <p:pic>
        <p:nvPicPr>
          <p:cNvPr id="10" name="Immagine 9">
            <a:extLst>
              <a:ext uri="{FF2B5EF4-FFF2-40B4-BE49-F238E27FC236}">
                <a16:creationId xmlns:a16="http://schemas.microsoft.com/office/drawing/2014/main" id="{DC99CDEC-D335-1FB4-0B77-F8AEA44D29A5}"/>
              </a:ext>
            </a:extLst>
          </p:cNvPr>
          <p:cNvPicPr>
            <a:picLocks noChangeAspect="1"/>
          </p:cNvPicPr>
          <p:nvPr/>
        </p:nvPicPr>
        <p:blipFill>
          <a:blip r:embed="rId4"/>
          <a:stretch>
            <a:fillRect/>
          </a:stretch>
        </p:blipFill>
        <p:spPr>
          <a:xfrm>
            <a:off x="1911847" y="2573156"/>
            <a:ext cx="2134298" cy="2134298"/>
          </a:xfrm>
          <a:prstGeom prst="rect">
            <a:avLst/>
          </a:prstGeom>
        </p:spPr>
      </p:pic>
      <p:pic>
        <p:nvPicPr>
          <p:cNvPr id="14" name="Immagine 13">
            <a:extLst>
              <a:ext uri="{FF2B5EF4-FFF2-40B4-BE49-F238E27FC236}">
                <a16:creationId xmlns:a16="http://schemas.microsoft.com/office/drawing/2014/main" id="{56062CCA-5ED1-517A-1D08-11B89BDDA9DF}"/>
              </a:ext>
            </a:extLst>
          </p:cNvPr>
          <p:cNvPicPr>
            <a:picLocks noChangeAspect="1"/>
          </p:cNvPicPr>
          <p:nvPr/>
        </p:nvPicPr>
        <p:blipFill>
          <a:blip r:embed="rId5"/>
          <a:stretch>
            <a:fillRect/>
          </a:stretch>
        </p:blipFill>
        <p:spPr>
          <a:xfrm>
            <a:off x="8293149" y="2614888"/>
            <a:ext cx="2411912" cy="2513314"/>
          </a:xfrm>
          <a:prstGeom prst="rect">
            <a:avLst/>
          </a:prstGeom>
        </p:spPr>
      </p:pic>
      <p:sp>
        <p:nvSpPr>
          <p:cNvPr id="27" name="Freccia a destra 26">
            <a:extLst>
              <a:ext uri="{FF2B5EF4-FFF2-40B4-BE49-F238E27FC236}">
                <a16:creationId xmlns:a16="http://schemas.microsoft.com/office/drawing/2014/main" id="{7A44BE9F-82F4-1CB8-4399-AB1995FA9981}"/>
              </a:ext>
            </a:extLst>
          </p:cNvPr>
          <p:cNvSpPr/>
          <p:nvPr/>
        </p:nvSpPr>
        <p:spPr>
          <a:xfrm>
            <a:off x="4252666" y="4007749"/>
            <a:ext cx="4225412" cy="4126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highlight>
                <a:srgbClr val="FFFF00"/>
              </a:highlight>
            </a:endParaRPr>
          </a:p>
        </p:txBody>
      </p:sp>
      <p:sp>
        <p:nvSpPr>
          <p:cNvPr id="29" name="CasellaDiTesto 28">
            <a:extLst>
              <a:ext uri="{FF2B5EF4-FFF2-40B4-BE49-F238E27FC236}">
                <a16:creationId xmlns:a16="http://schemas.microsoft.com/office/drawing/2014/main" id="{AD693504-7C19-62A2-0FC9-63A704A0AD65}"/>
              </a:ext>
            </a:extLst>
          </p:cNvPr>
          <p:cNvSpPr txBox="1"/>
          <p:nvPr/>
        </p:nvSpPr>
        <p:spPr>
          <a:xfrm>
            <a:off x="1031186" y="5503763"/>
            <a:ext cx="7071690" cy="646331"/>
          </a:xfrm>
          <a:prstGeom prst="rect">
            <a:avLst/>
          </a:prstGeom>
          <a:noFill/>
        </p:spPr>
        <p:txBody>
          <a:bodyPr wrap="square">
            <a:spAutoFit/>
          </a:bodyPr>
          <a:lstStyle/>
          <a:p>
            <a:r>
              <a:rPr lang="it-IT" dirty="0"/>
              <a:t>OPERATORE TELEFONICO</a:t>
            </a:r>
          </a:p>
          <a:p>
            <a:r>
              <a:rPr lang="it-IT" dirty="0"/>
              <a:t>PROVIDER INTERNET</a:t>
            </a:r>
          </a:p>
        </p:txBody>
      </p:sp>
      <p:sp>
        <p:nvSpPr>
          <p:cNvPr id="30" name="CasellaDiTesto 29">
            <a:extLst>
              <a:ext uri="{FF2B5EF4-FFF2-40B4-BE49-F238E27FC236}">
                <a16:creationId xmlns:a16="http://schemas.microsoft.com/office/drawing/2014/main" id="{47A00B95-726C-36F1-B0CF-7508497A5221}"/>
              </a:ext>
            </a:extLst>
          </p:cNvPr>
          <p:cNvSpPr txBox="1"/>
          <p:nvPr/>
        </p:nvSpPr>
        <p:spPr>
          <a:xfrm>
            <a:off x="5039560" y="3612279"/>
            <a:ext cx="2477962" cy="369332"/>
          </a:xfrm>
          <a:prstGeom prst="rect">
            <a:avLst/>
          </a:prstGeom>
          <a:noFill/>
        </p:spPr>
        <p:txBody>
          <a:bodyPr wrap="square">
            <a:spAutoFit/>
          </a:bodyPr>
          <a:lstStyle/>
          <a:p>
            <a:r>
              <a:rPr lang="it-IT" dirty="0">
                <a:solidFill>
                  <a:srgbClr val="FF0000"/>
                </a:solidFill>
              </a:rPr>
              <a:t>INTERCETTAZIONE</a:t>
            </a:r>
          </a:p>
        </p:txBody>
      </p:sp>
      <p:sp>
        <p:nvSpPr>
          <p:cNvPr id="31" name="CasellaDiTesto 30">
            <a:extLst>
              <a:ext uri="{FF2B5EF4-FFF2-40B4-BE49-F238E27FC236}">
                <a16:creationId xmlns:a16="http://schemas.microsoft.com/office/drawing/2014/main" id="{A62E0EEA-F4D1-CCF6-ABFB-93358DE3CF37}"/>
              </a:ext>
            </a:extLst>
          </p:cNvPr>
          <p:cNvSpPr txBox="1"/>
          <p:nvPr/>
        </p:nvSpPr>
        <p:spPr>
          <a:xfrm>
            <a:off x="7841585" y="5642262"/>
            <a:ext cx="3855553" cy="369332"/>
          </a:xfrm>
          <a:prstGeom prst="rect">
            <a:avLst/>
          </a:prstGeom>
          <a:noFill/>
        </p:spPr>
        <p:txBody>
          <a:bodyPr wrap="square">
            <a:spAutoFit/>
          </a:bodyPr>
          <a:lstStyle/>
          <a:p>
            <a:r>
              <a:rPr lang="it-IT" dirty="0"/>
              <a:t>PROCURA DELLA REPUBBLICA</a:t>
            </a:r>
          </a:p>
        </p:txBody>
      </p:sp>
      <p:sp>
        <p:nvSpPr>
          <p:cNvPr id="32" name="CasellaDiTesto 31">
            <a:extLst>
              <a:ext uri="{FF2B5EF4-FFF2-40B4-BE49-F238E27FC236}">
                <a16:creationId xmlns:a16="http://schemas.microsoft.com/office/drawing/2014/main" id="{88556F89-F60C-D7DD-3068-1FC0279650E3}"/>
              </a:ext>
            </a:extLst>
          </p:cNvPr>
          <p:cNvSpPr txBox="1"/>
          <p:nvPr/>
        </p:nvSpPr>
        <p:spPr>
          <a:xfrm>
            <a:off x="4162632" y="1690480"/>
            <a:ext cx="3855553" cy="646331"/>
          </a:xfrm>
          <a:prstGeom prst="rect">
            <a:avLst/>
          </a:prstGeom>
          <a:noFill/>
        </p:spPr>
        <p:txBody>
          <a:bodyPr wrap="square">
            <a:spAutoFit/>
          </a:bodyPr>
          <a:lstStyle/>
          <a:p>
            <a:pPr algn="ctr"/>
            <a:r>
              <a:rPr lang="it-IT" dirty="0">
                <a:solidFill>
                  <a:srgbClr val="0070C0"/>
                </a:solidFill>
              </a:rPr>
              <a:t>Software e Hardware di terze parti</a:t>
            </a:r>
          </a:p>
          <a:p>
            <a:pPr algn="ctr"/>
            <a:r>
              <a:rPr lang="it-IT" dirty="0">
                <a:solidFill>
                  <a:srgbClr val="0070C0"/>
                </a:solidFill>
              </a:rPr>
              <a:t>per le intercettazioni</a:t>
            </a:r>
          </a:p>
        </p:txBody>
      </p:sp>
      <p:cxnSp>
        <p:nvCxnSpPr>
          <p:cNvPr id="34" name="Connettore 2 33">
            <a:extLst>
              <a:ext uri="{FF2B5EF4-FFF2-40B4-BE49-F238E27FC236}">
                <a16:creationId xmlns:a16="http://schemas.microsoft.com/office/drawing/2014/main" id="{3FC4F777-8896-2BED-2994-A453F22A4F76}"/>
              </a:ext>
            </a:extLst>
          </p:cNvPr>
          <p:cNvCxnSpPr>
            <a:cxnSpLocks/>
          </p:cNvCxnSpPr>
          <p:nvPr/>
        </p:nvCxnSpPr>
        <p:spPr>
          <a:xfrm>
            <a:off x="6532110" y="2382644"/>
            <a:ext cx="1945968" cy="617992"/>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79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dirty="0"/>
              <a:t>Requisiti per l’affidamento </a:t>
            </a:r>
            <a:br>
              <a:rPr lang="it-IT" dirty="0"/>
            </a:br>
            <a:r>
              <a:rPr lang="it-IT" dirty="0"/>
              <a:t>dei servizi in </a:t>
            </a:r>
            <a:r>
              <a:rPr lang="it-IT" dirty="0" err="1"/>
              <a:t>outsorcing</a:t>
            </a:r>
            <a:endParaRPr lang="it-IT" dirty="0"/>
          </a:p>
        </p:txBody>
      </p:sp>
      <p:sp>
        <p:nvSpPr>
          <p:cNvPr id="19459" name="Segnaposto contenuto 2"/>
          <p:cNvSpPr>
            <a:spLocks noGrp="1"/>
          </p:cNvSpPr>
          <p:nvPr>
            <p:ph idx="4294967295"/>
          </p:nvPr>
        </p:nvSpPr>
        <p:spPr bwMode="auto">
          <a:xfrm>
            <a:off x="609600" y="1590261"/>
            <a:ext cx="10247453" cy="4959626"/>
          </a:xfrm>
          <a:prstGeom prst="rect">
            <a:avLst/>
          </a:prstGeom>
          <a:noFill/>
          <a:ln>
            <a:noFill/>
            <a:miter lim="800000"/>
            <a:headEnd/>
            <a:tailEnd/>
          </a:ln>
        </p:spPr>
        <p:txBody>
          <a:bodyPr/>
          <a:lstStyle/>
          <a:p>
            <a:pPr marL="0" indent="0">
              <a:buNone/>
            </a:pPr>
            <a:r>
              <a:rPr lang="it-IT" dirty="0">
                <a:solidFill>
                  <a:srgbClr val="FF0000"/>
                </a:solidFill>
              </a:rPr>
              <a:t>Sull’azienda</a:t>
            </a:r>
          </a:p>
          <a:p>
            <a:pPr marL="457200" indent="-457200">
              <a:buFont typeface="+mj-lt"/>
              <a:buAutoNum type="arabicPeriod"/>
            </a:pPr>
            <a:r>
              <a:rPr lang="it-IT" dirty="0"/>
              <a:t>fatturato ultimi 3 anni di esercizio</a:t>
            </a:r>
          </a:p>
          <a:p>
            <a:pPr marL="457200" indent="-457200">
              <a:buFont typeface="+mj-lt"/>
              <a:buAutoNum type="arabicPeriod"/>
            </a:pPr>
            <a:r>
              <a:rPr lang="it-IT" dirty="0"/>
              <a:t>organizzazione interna con i profili di responsabilità</a:t>
            </a:r>
          </a:p>
          <a:p>
            <a:pPr marL="457200" indent="-457200">
              <a:buFont typeface="+mj-lt"/>
              <a:buAutoNum type="arabicPeriod"/>
            </a:pPr>
            <a:r>
              <a:rPr lang="it-IT" dirty="0"/>
              <a:t>numero dipendenti e professionalità dedicate al territorio</a:t>
            </a:r>
          </a:p>
          <a:p>
            <a:pPr marL="457200" indent="-457200">
              <a:buFont typeface="+mj-lt"/>
              <a:buAutoNum type="arabicPeriod"/>
            </a:pPr>
            <a:r>
              <a:rPr lang="it-IT" dirty="0"/>
              <a:t>elenco dei partner commerciali, dei collaboratori esterni e fornitori di servizi, </a:t>
            </a:r>
          </a:p>
          <a:p>
            <a:pPr marL="457200" indent="-457200">
              <a:buFont typeface="+mj-lt"/>
              <a:buAutoNum type="arabicPeriod"/>
            </a:pPr>
            <a:r>
              <a:rPr lang="it-IT" dirty="0"/>
              <a:t>quote societarie e composizione degli organi sociali con generalità delle persone interessate</a:t>
            </a:r>
          </a:p>
          <a:p>
            <a:pPr marL="457200" indent="-457200">
              <a:buFont typeface="+mj-lt"/>
              <a:buAutoNum type="arabicPeriod"/>
            </a:pPr>
            <a:r>
              <a:rPr lang="it-IT" dirty="0"/>
              <a:t>società non in stato di liquidazione, fallimento o concordato preventivo</a:t>
            </a:r>
          </a:p>
          <a:p>
            <a:pPr marL="457200" indent="-457200">
              <a:buFont typeface="+mj-lt"/>
              <a:buAutoNum type="arabicPeriod"/>
            </a:pPr>
            <a:r>
              <a:rPr lang="it-IT" dirty="0"/>
              <a:t>conformità alle disposizioni relative al diritto al lavoro dei disabili</a:t>
            </a:r>
          </a:p>
          <a:p>
            <a:pPr marL="457200" indent="-457200">
              <a:buFont typeface="+mj-lt"/>
              <a:buAutoNum type="arabicPeriod"/>
            </a:pPr>
            <a:r>
              <a:rPr lang="it-IT" dirty="0"/>
              <a:t>idonea copertura assicurativa per responsabilità civile</a:t>
            </a:r>
          </a:p>
          <a:p>
            <a:pPr marL="457200" indent="-457200">
              <a:buFont typeface="+mj-lt"/>
              <a:buAutoNum type="arabicPeriod"/>
            </a:pPr>
            <a:r>
              <a:rPr lang="it-IT" dirty="0"/>
              <a:t>possesso certificato ISO 9001, ISO 27001</a:t>
            </a:r>
          </a:p>
          <a:p>
            <a:pPr marL="457200" indent="-457200">
              <a:buFont typeface="+mj-lt"/>
              <a:buAutoNum type="arabicPeriod"/>
            </a:pPr>
            <a:endParaRPr lang="it-IT" sz="2000" dirty="0"/>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5</a:t>
            </a:fld>
            <a:endParaRPr lang="en-IN" dirty="0"/>
          </a:p>
        </p:txBody>
      </p:sp>
    </p:spTree>
    <p:extLst>
      <p:ext uri="{BB962C8B-B14F-4D97-AF65-F5344CB8AC3E}">
        <p14:creationId xmlns:p14="http://schemas.microsoft.com/office/powerpoint/2010/main" val="150031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dirty="0"/>
              <a:t>Requisiti per l’affidamento </a:t>
            </a:r>
            <a:br>
              <a:rPr lang="it-IT" dirty="0"/>
            </a:br>
            <a:r>
              <a:rPr lang="it-IT" dirty="0"/>
              <a:t>dei servizi in </a:t>
            </a:r>
            <a:r>
              <a:rPr lang="it-IT" dirty="0" err="1"/>
              <a:t>outsorcing</a:t>
            </a:r>
            <a:endParaRPr lang="it-IT" dirty="0"/>
          </a:p>
        </p:txBody>
      </p:sp>
      <p:sp>
        <p:nvSpPr>
          <p:cNvPr id="19459" name="Segnaposto contenuto 2"/>
          <p:cNvSpPr>
            <a:spLocks noGrp="1"/>
          </p:cNvSpPr>
          <p:nvPr>
            <p:ph idx="4294967295"/>
          </p:nvPr>
        </p:nvSpPr>
        <p:spPr bwMode="auto">
          <a:xfrm>
            <a:off x="609600" y="1590261"/>
            <a:ext cx="10247453" cy="4959626"/>
          </a:xfrm>
          <a:prstGeom prst="rect">
            <a:avLst/>
          </a:prstGeom>
          <a:noFill/>
          <a:ln>
            <a:noFill/>
            <a:miter lim="800000"/>
            <a:headEnd/>
            <a:tailEnd/>
          </a:ln>
        </p:spPr>
        <p:txBody>
          <a:bodyPr/>
          <a:lstStyle/>
          <a:p>
            <a:pPr marL="0" indent="0">
              <a:buNone/>
            </a:pPr>
            <a:r>
              <a:rPr lang="it-IT" dirty="0">
                <a:solidFill>
                  <a:srgbClr val="FF0000"/>
                </a:solidFill>
              </a:rPr>
              <a:t>Dichiarazioni di attestazione</a:t>
            </a:r>
          </a:p>
          <a:p>
            <a:pPr marL="457200" indent="-457200">
              <a:buFont typeface="+mj-lt"/>
              <a:buAutoNum type="arabicPeriod"/>
            </a:pPr>
            <a:r>
              <a:rPr lang="it-IT" sz="2000" dirty="0"/>
              <a:t>requisiti di capacità tecnica e professionale del personale</a:t>
            </a:r>
          </a:p>
          <a:p>
            <a:pPr marL="457200" indent="-457200">
              <a:buFont typeface="+mj-lt"/>
              <a:buAutoNum type="arabicPeriod"/>
            </a:pPr>
            <a:r>
              <a:rPr lang="it-IT" sz="2000" dirty="0"/>
              <a:t>nomina del personale secondo la vigente normativa privacy, specificando le regole di controllo di accesso</a:t>
            </a:r>
          </a:p>
          <a:p>
            <a:pPr marL="457200" indent="-457200">
              <a:buFont typeface="+mj-lt"/>
              <a:buAutoNum type="arabicPeriod"/>
            </a:pPr>
            <a:r>
              <a:rPr lang="it-IT" sz="2000" dirty="0"/>
              <a:t>conformità del sistema di gestione delle password alla vigente normativa privacy</a:t>
            </a:r>
          </a:p>
          <a:p>
            <a:pPr marL="457200" indent="-457200">
              <a:buFont typeface="+mj-lt"/>
              <a:buAutoNum type="arabicPeriod"/>
            </a:pPr>
            <a:r>
              <a:rPr lang="it-IT" sz="2000" dirty="0"/>
              <a:t>registrazione dell'epoca della memorizzazione integrale e conservazione del formato originale dell’intercettazione, fino al conferimento all'archivio riservato</a:t>
            </a:r>
          </a:p>
          <a:p>
            <a:pPr marL="457200" indent="-457200">
              <a:buFont typeface="+mj-lt"/>
              <a:buAutoNum type="arabicPeriod"/>
            </a:pPr>
            <a:r>
              <a:rPr lang="it-IT" sz="2000" dirty="0"/>
              <a:t>custodia dei dati attraverso sistemi di cifratura</a:t>
            </a:r>
          </a:p>
          <a:p>
            <a:pPr marL="457200" indent="-457200">
              <a:buFont typeface="+mj-lt"/>
              <a:buAutoNum type="arabicPeriod"/>
            </a:pPr>
            <a:r>
              <a:rPr lang="it-IT" sz="2000" dirty="0"/>
              <a:t>cancellazione sicura, definitiva ed integrale, anche delle copie di sicurezza a fine attività</a:t>
            </a:r>
          </a:p>
          <a:p>
            <a:pPr marL="457200" indent="-457200">
              <a:buFont typeface="+mj-lt"/>
              <a:buAutoNum type="arabicPeriod"/>
            </a:pPr>
            <a:r>
              <a:rPr lang="it-IT" sz="2000" dirty="0"/>
              <a:t>controllo delle funzionalità dei programmi utilizzati</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6</a:t>
            </a:fld>
            <a:endParaRPr lang="en-IN" dirty="0"/>
          </a:p>
        </p:txBody>
      </p:sp>
    </p:spTree>
    <p:extLst>
      <p:ext uri="{BB962C8B-B14F-4D97-AF65-F5344CB8AC3E}">
        <p14:creationId xmlns:p14="http://schemas.microsoft.com/office/powerpoint/2010/main" val="4107319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id="{60ACBADD-2CC2-4848-ED43-08E7FC60A7D7}"/>
              </a:ext>
            </a:extLst>
          </p:cNvPr>
          <p:cNvPicPr>
            <a:picLocks noChangeAspect="1"/>
          </p:cNvPicPr>
          <p:nvPr/>
        </p:nvPicPr>
        <p:blipFill>
          <a:blip r:embed="rId2"/>
          <a:stretch>
            <a:fillRect/>
          </a:stretch>
        </p:blipFill>
        <p:spPr>
          <a:xfrm>
            <a:off x="-892469" y="601418"/>
            <a:ext cx="7182800" cy="6422268"/>
          </a:xfrm>
          <a:prstGeom prst="rect">
            <a:avLst/>
          </a:prstGeom>
        </p:spPr>
      </p:pic>
      <p:pic>
        <p:nvPicPr>
          <p:cNvPr id="22" name="Immagine 21">
            <a:extLst>
              <a:ext uri="{FF2B5EF4-FFF2-40B4-BE49-F238E27FC236}">
                <a16:creationId xmlns:a16="http://schemas.microsoft.com/office/drawing/2014/main" id="{5E426841-CE84-D4B3-39CE-CC6C45331A3A}"/>
              </a:ext>
            </a:extLst>
          </p:cNvPr>
          <p:cNvPicPr>
            <a:picLocks noChangeAspect="1"/>
          </p:cNvPicPr>
          <p:nvPr/>
        </p:nvPicPr>
        <p:blipFill>
          <a:blip r:embed="rId3"/>
          <a:stretch>
            <a:fillRect/>
          </a:stretch>
        </p:blipFill>
        <p:spPr>
          <a:xfrm>
            <a:off x="7622603" y="1603239"/>
            <a:ext cx="5155561" cy="4609678"/>
          </a:xfrm>
          <a:prstGeom prst="rect">
            <a:avLst/>
          </a:prstGeom>
        </p:spPr>
      </p:pic>
      <p:sp>
        <p:nvSpPr>
          <p:cNvPr id="19458" name="Titolo 1"/>
          <p:cNvSpPr>
            <a:spLocks noGrp="1"/>
          </p:cNvSpPr>
          <p:nvPr>
            <p:ph type="title" idx="4294967295"/>
          </p:nvPr>
        </p:nvSpPr>
        <p:spPr>
          <a:xfrm>
            <a:off x="498230" y="219167"/>
            <a:ext cx="10834687" cy="1147763"/>
          </a:xfrm>
        </p:spPr>
        <p:txBody>
          <a:bodyPr bIns="45720" anchor="ctr"/>
          <a:lstStyle/>
          <a:p>
            <a:r>
              <a:rPr lang="it-IT" sz="4200" dirty="0"/>
              <a:t>L’outsourcing è anche presso gli Operatori</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7</a:t>
            </a:fld>
            <a:endParaRPr lang="en-IN" dirty="0"/>
          </a:p>
        </p:txBody>
      </p:sp>
      <p:pic>
        <p:nvPicPr>
          <p:cNvPr id="7" name="Immagine 6">
            <a:extLst>
              <a:ext uri="{FF2B5EF4-FFF2-40B4-BE49-F238E27FC236}">
                <a16:creationId xmlns:a16="http://schemas.microsoft.com/office/drawing/2014/main" id="{42797852-8487-E8BC-8EAC-29F5391F641E}"/>
              </a:ext>
            </a:extLst>
          </p:cNvPr>
          <p:cNvPicPr>
            <a:picLocks noChangeAspect="1"/>
          </p:cNvPicPr>
          <p:nvPr/>
        </p:nvPicPr>
        <p:blipFill>
          <a:blip r:embed="rId4"/>
          <a:stretch>
            <a:fillRect/>
          </a:stretch>
        </p:blipFill>
        <p:spPr>
          <a:xfrm>
            <a:off x="498230" y="2249606"/>
            <a:ext cx="2134298" cy="2134298"/>
          </a:xfrm>
          <a:prstGeom prst="rect">
            <a:avLst/>
          </a:prstGeom>
        </p:spPr>
      </p:pic>
      <p:pic>
        <p:nvPicPr>
          <p:cNvPr id="8" name="Immagine 7">
            <a:extLst>
              <a:ext uri="{FF2B5EF4-FFF2-40B4-BE49-F238E27FC236}">
                <a16:creationId xmlns:a16="http://schemas.microsoft.com/office/drawing/2014/main" id="{6DAE45E8-6E1E-C6B4-AE0F-7B3D390884DC}"/>
              </a:ext>
            </a:extLst>
          </p:cNvPr>
          <p:cNvPicPr>
            <a:picLocks noChangeAspect="1"/>
          </p:cNvPicPr>
          <p:nvPr/>
        </p:nvPicPr>
        <p:blipFill>
          <a:blip r:embed="rId4"/>
          <a:stretch>
            <a:fillRect/>
          </a:stretch>
        </p:blipFill>
        <p:spPr>
          <a:xfrm>
            <a:off x="1205039" y="1860615"/>
            <a:ext cx="2134298" cy="2134298"/>
          </a:xfrm>
          <a:prstGeom prst="rect">
            <a:avLst/>
          </a:prstGeom>
        </p:spPr>
      </p:pic>
      <p:pic>
        <p:nvPicPr>
          <p:cNvPr id="9" name="Immagine 8">
            <a:extLst>
              <a:ext uri="{FF2B5EF4-FFF2-40B4-BE49-F238E27FC236}">
                <a16:creationId xmlns:a16="http://schemas.microsoft.com/office/drawing/2014/main" id="{897282BA-C105-4C97-C1A8-4DE72FEE0FEB}"/>
              </a:ext>
            </a:extLst>
          </p:cNvPr>
          <p:cNvPicPr>
            <a:picLocks noChangeAspect="1"/>
          </p:cNvPicPr>
          <p:nvPr/>
        </p:nvPicPr>
        <p:blipFill>
          <a:blip r:embed="rId4"/>
          <a:stretch>
            <a:fillRect/>
          </a:stretch>
        </p:blipFill>
        <p:spPr>
          <a:xfrm>
            <a:off x="2859260" y="3021214"/>
            <a:ext cx="2134298" cy="2134298"/>
          </a:xfrm>
          <a:prstGeom prst="rect">
            <a:avLst/>
          </a:prstGeom>
        </p:spPr>
      </p:pic>
      <p:pic>
        <p:nvPicPr>
          <p:cNvPr id="10" name="Immagine 9">
            <a:extLst>
              <a:ext uri="{FF2B5EF4-FFF2-40B4-BE49-F238E27FC236}">
                <a16:creationId xmlns:a16="http://schemas.microsoft.com/office/drawing/2014/main" id="{DC99CDEC-D335-1FB4-0B77-F8AEA44D29A5}"/>
              </a:ext>
            </a:extLst>
          </p:cNvPr>
          <p:cNvPicPr>
            <a:picLocks noChangeAspect="1"/>
          </p:cNvPicPr>
          <p:nvPr/>
        </p:nvPicPr>
        <p:blipFill>
          <a:blip r:embed="rId4"/>
          <a:stretch>
            <a:fillRect/>
          </a:stretch>
        </p:blipFill>
        <p:spPr>
          <a:xfrm>
            <a:off x="1911847" y="2573156"/>
            <a:ext cx="2134298" cy="2134298"/>
          </a:xfrm>
          <a:prstGeom prst="rect">
            <a:avLst/>
          </a:prstGeom>
        </p:spPr>
      </p:pic>
      <p:pic>
        <p:nvPicPr>
          <p:cNvPr id="14" name="Immagine 13">
            <a:extLst>
              <a:ext uri="{FF2B5EF4-FFF2-40B4-BE49-F238E27FC236}">
                <a16:creationId xmlns:a16="http://schemas.microsoft.com/office/drawing/2014/main" id="{56062CCA-5ED1-517A-1D08-11B89BDDA9DF}"/>
              </a:ext>
            </a:extLst>
          </p:cNvPr>
          <p:cNvPicPr>
            <a:picLocks noChangeAspect="1"/>
          </p:cNvPicPr>
          <p:nvPr/>
        </p:nvPicPr>
        <p:blipFill>
          <a:blip r:embed="rId5"/>
          <a:stretch>
            <a:fillRect/>
          </a:stretch>
        </p:blipFill>
        <p:spPr>
          <a:xfrm>
            <a:off x="9298425" y="2535983"/>
            <a:ext cx="1963456" cy="2046004"/>
          </a:xfrm>
          <a:prstGeom prst="rect">
            <a:avLst/>
          </a:prstGeom>
        </p:spPr>
      </p:pic>
      <p:sp>
        <p:nvSpPr>
          <p:cNvPr id="27" name="Freccia a destra 26">
            <a:extLst>
              <a:ext uri="{FF2B5EF4-FFF2-40B4-BE49-F238E27FC236}">
                <a16:creationId xmlns:a16="http://schemas.microsoft.com/office/drawing/2014/main" id="{7A44BE9F-82F4-1CB8-4399-AB1995FA9981}"/>
              </a:ext>
            </a:extLst>
          </p:cNvPr>
          <p:cNvSpPr/>
          <p:nvPr/>
        </p:nvSpPr>
        <p:spPr>
          <a:xfrm>
            <a:off x="4252665" y="4007749"/>
            <a:ext cx="5045759" cy="32211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highlight>
                <a:srgbClr val="FFFF00"/>
              </a:highlight>
            </a:endParaRPr>
          </a:p>
        </p:txBody>
      </p:sp>
      <p:sp>
        <p:nvSpPr>
          <p:cNvPr id="29" name="CasellaDiTesto 28">
            <a:extLst>
              <a:ext uri="{FF2B5EF4-FFF2-40B4-BE49-F238E27FC236}">
                <a16:creationId xmlns:a16="http://schemas.microsoft.com/office/drawing/2014/main" id="{AD693504-7C19-62A2-0FC9-63A704A0AD65}"/>
              </a:ext>
            </a:extLst>
          </p:cNvPr>
          <p:cNvSpPr txBox="1"/>
          <p:nvPr/>
        </p:nvSpPr>
        <p:spPr>
          <a:xfrm>
            <a:off x="1031186" y="5503763"/>
            <a:ext cx="7071690" cy="646331"/>
          </a:xfrm>
          <a:prstGeom prst="rect">
            <a:avLst/>
          </a:prstGeom>
          <a:noFill/>
        </p:spPr>
        <p:txBody>
          <a:bodyPr wrap="square">
            <a:spAutoFit/>
          </a:bodyPr>
          <a:lstStyle/>
          <a:p>
            <a:r>
              <a:rPr lang="it-IT" dirty="0"/>
              <a:t>OPERATORE TELEFONICO</a:t>
            </a:r>
          </a:p>
          <a:p>
            <a:r>
              <a:rPr lang="it-IT" dirty="0"/>
              <a:t>PROVIDER INTERNET</a:t>
            </a:r>
          </a:p>
        </p:txBody>
      </p:sp>
      <p:sp>
        <p:nvSpPr>
          <p:cNvPr id="30" name="CasellaDiTesto 29">
            <a:extLst>
              <a:ext uri="{FF2B5EF4-FFF2-40B4-BE49-F238E27FC236}">
                <a16:creationId xmlns:a16="http://schemas.microsoft.com/office/drawing/2014/main" id="{47A00B95-726C-36F1-B0CF-7508497A5221}"/>
              </a:ext>
            </a:extLst>
          </p:cNvPr>
          <p:cNvSpPr txBox="1"/>
          <p:nvPr/>
        </p:nvSpPr>
        <p:spPr>
          <a:xfrm>
            <a:off x="5692389" y="3691579"/>
            <a:ext cx="2477962" cy="369332"/>
          </a:xfrm>
          <a:prstGeom prst="rect">
            <a:avLst/>
          </a:prstGeom>
          <a:noFill/>
        </p:spPr>
        <p:txBody>
          <a:bodyPr wrap="square">
            <a:spAutoFit/>
          </a:bodyPr>
          <a:lstStyle/>
          <a:p>
            <a:r>
              <a:rPr lang="it-IT" dirty="0">
                <a:solidFill>
                  <a:srgbClr val="FF0000"/>
                </a:solidFill>
              </a:rPr>
              <a:t>INTERCETTAZIONE</a:t>
            </a:r>
          </a:p>
        </p:txBody>
      </p:sp>
      <p:sp>
        <p:nvSpPr>
          <p:cNvPr id="31" name="CasellaDiTesto 30">
            <a:extLst>
              <a:ext uri="{FF2B5EF4-FFF2-40B4-BE49-F238E27FC236}">
                <a16:creationId xmlns:a16="http://schemas.microsoft.com/office/drawing/2014/main" id="{A62E0EEA-F4D1-CCF6-ABFB-93358DE3CF37}"/>
              </a:ext>
            </a:extLst>
          </p:cNvPr>
          <p:cNvSpPr txBox="1"/>
          <p:nvPr/>
        </p:nvSpPr>
        <p:spPr>
          <a:xfrm>
            <a:off x="9491391" y="5423153"/>
            <a:ext cx="2331805" cy="646331"/>
          </a:xfrm>
          <a:prstGeom prst="rect">
            <a:avLst/>
          </a:prstGeom>
          <a:noFill/>
        </p:spPr>
        <p:txBody>
          <a:bodyPr wrap="square">
            <a:spAutoFit/>
          </a:bodyPr>
          <a:lstStyle/>
          <a:p>
            <a:r>
              <a:rPr lang="it-IT" dirty="0"/>
              <a:t>PROCURA DELLA </a:t>
            </a:r>
          </a:p>
          <a:p>
            <a:r>
              <a:rPr lang="it-IT" dirty="0"/>
              <a:t>REPUBBLICA</a:t>
            </a:r>
          </a:p>
        </p:txBody>
      </p:sp>
      <p:sp>
        <p:nvSpPr>
          <p:cNvPr id="32" name="CasellaDiTesto 31">
            <a:extLst>
              <a:ext uri="{FF2B5EF4-FFF2-40B4-BE49-F238E27FC236}">
                <a16:creationId xmlns:a16="http://schemas.microsoft.com/office/drawing/2014/main" id="{88556F89-F60C-D7DD-3068-1FC0279650E3}"/>
              </a:ext>
            </a:extLst>
          </p:cNvPr>
          <p:cNvSpPr txBox="1"/>
          <p:nvPr/>
        </p:nvSpPr>
        <p:spPr>
          <a:xfrm>
            <a:off x="4162632" y="1690480"/>
            <a:ext cx="3855553" cy="646331"/>
          </a:xfrm>
          <a:prstGeom prst="rect">
            <a:avLst/>
          </a:prstGeom>
          <a:noFill/>
        </p:spPr>
        <p:txBody>
          <a:bodyPr wrap="square">
            <a:spAutoFit/>
          </a:bodyPr>
          <a:lstStyle/>
          <a:p>
            <a:pPr algn="ctr"/>
            <a:r>
              <a:rPr lang="it-IT" dirty="0">
                <a:solidFill>
                  <a:srgbClr val="0070C0"/>
                </a:solidFill>
              </a:rPr>
              <a:t>Software e Hardware di terze parti</a:t>
            </a:r>
          </a:p>
          <a:p>
            <a:pPr algn="ctr"/>
            <a:r>
              <a:rPr lang="it-IT" dirty="0">
                <a:solidFill>
                  <a:srgbClr val="0070C0"/>
                </a:solidFill>
              </a:rPr>
              <a:t>per le intercettazioni</a:t>
            </a:r>
          </a:p>
        </p:txBody>
      </p:sp>
      <p:cxnSp>
        <p:nvCxnSpPr>
          <p:cNvPr id="34" name="Connettore 2 33">
            <a:extLst>
              <a:ext uri="{FF2B5EF4-FFF2-40B4-BE49-F238E27FC236}">
                <a16:creationId xmlns:a16="http://schemas.microsoft.com/office/drawing/2014/main" id="{3FC4F777-8896-2BED-2994-A453F22A4F76}"/>
              </a:ext>
            </a:extLst>
          </p:cNvPr>
          <p:cNvCxnSpPr>
            <a:cxnSpLocks/>
          </p:cNvCxnSpPr>
          <p:nvPr/>
        </p:nvCxnSpPr>
        <p:spPr>
          <a:xfrm>
            <a:off x="6532110" y="2382644"/>
            <a:ext cx="2766314" cy="80526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6FED2B23-0363-929E-F3BD-4C6EF7248D90}"/>
              </a:ext>
            </a:extLst>
          </p:cNvPr>
          <p:cNvCxnSpPr>
            <a:cxnSpLocks/>
          </p:cNvCxnSpPr>
          <p:nvPr/>
        </p:nvCxnSpPr>
        <p:spPr>
          <a:xfrm flipH="1">
            <a:off x="3408155" y="2364426"/>
            <a:ext cx="2073106" cy="6994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2FD94B0E-FFA4-CDF0-E1CA-7C8768F450D9}"/>
              </a:ext>
            </a:extLst>
          </p:cNvPr>
          <p:cNvSpPr txBox="1"/>
          <p:nvPr/>
        </p:nvSpPr>
        <p:spPr>
          <a:xfrm>
            <a:off x="2581240" y="2799158"/>
            <a:ext cx="3855553" cy="369332"/>
          </a:xfrm>
          <a:prstGeom prst="rect">
            <a:avLst/>
          </a:prstGeom>
          <a:noFill/>
        </p:spPr>
        <p:txBody>
          <a:bodyPr wrap="square">
            <a:spAutoFit/>
          </a:bodyPr>
          <a:lstStyle/>
          <a:p>
            <a:pPr algn="ctr"/>
            <a:r>
              <a:rPr lang="it-IT" dirty="0">
                <a:highlight>
                  <a:srgbClr val="FFFF00"/>
                </a:highlight>
              </a:rPr>
              <a:t>anche qui</a:t>
            </a:r>
          </a:p>
        </p:txBody>
      </p:sp>
      <p:sp>
        <p:nvSpPr>
          <p:cNvPr id="3" name="CasellaDiTesto 2">
            <a:extLst>
              <a:ext uri="{FF2B5EF4-FFF2-40B4-BE49-F238E27FC236}">
                <a16:creationId xmlns:a16="http://schemas.microsoft.com/office/drawing/2014/main" id="{A95F1462-316F-CEB3-0A16-1545D5A5252E}"/>
              </a:ext>
            </a:extLst>
          </p:cNvPr>
          <p:cNvSpPr txBox="1"/>
          <p:nvPr/>
        </p:nvSpPr>
        <p:spPr>
          <a:xfrm>
            <a:off x="4531617" y="5032911"/>
            <a:ext cx="4555735" cy="1323439"/>
          </a:xfrm>
          <a:prstGeom prst="rect">
            <a:avLst/>
          </a:prstGeom>
          <a:noFill/>
        </p:spPr>
        <p:txBody>
          <a:bodyPr wrap="square">
            <a:spAutoFit/>
          </a:bodyPr>
          <a:lstStyle/>
          <a:p>
            <a:r>
              <a:rPr lang="it-IT" sz="2000" dirty="0">
                <a:highlight>
                  <a:srgbClr val="FFFF00"/>
                </a:highlight>
              </a:rPr>
              <a:t>Con Fornitori stranieri, oppure con sedi in Italia ma team di sviluppo all’estero, si rischia anche che venga compromessa la Sicurezza Nazionale  </a:t>
            </a:r>
          </a:p>
        </p:txBody>
      </p:sp>
      <p:cxnSp>
        <p:nvCxnSpPr>
          <p:cNvPr id="6" name="Connettore diritto 5">
            <a:extLst>
              <a:ext uri="{FF2B5EF4-FFF2-40B4-BE49-F238E27FC236}">
                <a16:creationId xmlns:a16="http://schemas.microsoft.com/office/drawing/2014/main" id="{49609984-0B07-6A3D-115A-09CEAAAF3895}"/>
              </a:ext>
            </a:extLst>
          </p:cNvPr>
          <p:cNvCxnSpPr/>
          <p:nvPr/>
        </p:nvCxnSpPr>
        <p:spPr>
          <a:xfrm>
            <a:off x="4691270" y="3168490"/>
            <a:ext cx="789991" cy="18644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C017DB0F-859E-69B1-0F76-CB7EEF626203}"/>
              </a:ext>
            </a:extLst>
          </p:cNvPr>
          <p:cNvSpPr txBox="1"/>
          <p:nvPr/>
        </p:nvSpPr>
        <p:spPr>
          <a:xfrm>
            <a:off x="485689" y="147801"/>
            <a:ext cx="6838122" cy="369332"/>
          </a:xfrm>
          <a:prstGeom prst="rect">
            <a:avLst/>
          </a:prstGeom>
          <a:noFill/>
        </p:spPr>
        <p:txBody>
          <a:bodyPr wrap="square">
            <a:spAutoFit/>
          </a:bodyPr>
          <a:lstStyle/>
          <a:p>
            <a:r>
              <a:rPr lang="it-IT" dirty="0"/>
              <a:t>Senza dimenticare che:</a:t>
            </a:r>
          </a:p>
        </p:txBody>
      </p:sp>
    </p:spTree>
    <p:extLst>
      <p:ext uri="{BB962C8B-B14F-4D97-AF65-F5344CB8AC3E}">
        <p14:creationId xmlns:p14="http://schemas.microsoft.com/office/powerpoint/2010/main" val="285612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sz="4200" dirty="0"/>
              <a:t>Scelta degli operatori privati negli appalti </a:t>
            </a:r>
          </a:p>
        </p:txBody>
      </p:sp>
      <p:sp>
        <p:nvSpPr>
          <p:cNvPr id="19459" name="Segnaposto contenuto 2"/>
          <p:cNvSpPr>
            <a:spLocks noGrp="1"/>
          </p:cNvSpPr>
          <p:nvPr>
            <p:ph idx="4294967295"/>
          </p:nvPr>
        </p:nvSpPr>
        <p:spPr bwMode="auto">
          <a:xfrm>
            <a:off x="609600" y="1897626"/>
            <a:ext cx="10661374" cy="4228538"/>
          </a:xfrm>
          <a:prstGeom prst="rect">
            <a:avLst/>
          </a:prstGeom>
          <a:noFill/>
          <a:ln>
            <a:noFill/>
            <a:miter lim="800000"/>
            <a:headEnd/>
            <a:tailEnd/>
          </a:ln>
        </p:spPr>
        <p:txBody>
          <a:bodyPr/>
          <a:lstStyle/>
          <a:p>
            <a:pPr marL="0" indent="0">
              <a:buNone/>
            </a:pPr>
            <a:r>
              <a:rPr lang="it-IT" dirty="0"/>
              <a:t>Allo stato sono i singoli uffici di Procura che individuano e scelgono le società che offrono servizi di intercettazione. Molte Procure hanno adottato sistemi di verifica e controllo in relazione alla scelta, ma </a:t>
            </a:r>
            <a:r>
              <a:rPr lang="it-IT" b="1" dirty="0"/>
              <a:t>in generale è stata lamentata l’impossibilità di controllare e verificare l’adeguatezza tecnica dei servizi resi</a:t>
            </a:r>
            <a:r>
              <a:rPr lang="it-IT" dirty="0"/>
              <a:t>:</a:t>
            </a:r>
          </a:p>
          <a:p>
            <a:pPr marL="715963">
              <a:buFont typeface="Arial" panose="020B0604020202020204" pitchFamily="34" charset="0"/>
              <a:buChar char="•"/>
            </a:pPr>
            <a:r>
              <a:rPr lang="it-IT" dirty="0"/>
              <a:t>non in tutti gli Uffici sono presenti professionalità in grado di valutare l’adeguatezza dei servizi e dei prodotti software forniti dalle società;</a:t>
            </a:r>
          </a:p>
          <a:p>
            <a:pPr marL="715963">
              <a:buFont typeface="Arial" panose="020B0604020202020204" pitchFamily="34" charset="0"/>
              <a:buChar char="•"/>
            </a:pPr>
            <a:r>
              <a:rPr lang="it-IT" dirty="0"/>
              <a:t>non esiste allo stato un sistema che consenta di </a:t>
            </a:r>
            <a:r>
              <a:rPr lang="it-IT" b="1" dirty="0"/>
              <a:t>monitorare</a:t>
            </a:r>
            <a:r>
              <a:rPr lang="it-IT" dirty="0"/>
              <a:t> continuamente l’attività complessiva svolta dalle società ed il rispetto della legge e degli obblighi contrattuali assunti.</a:t>
            </a:r>
          </a:p>
          <a:p>
            <a:pPr marL="0" indent="0">
              <a:buNone/>
            </a:pPr>
            <a:r>
              <a:rPr lang="it-IT" dirty="0"/>
              <a:t>La sostenibilità gestionale dell’intero sistema di intercettazioni è affidata alla singola Procura, con il rischio di una mancanza di uniformità nella qualità dei servizi.</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8</a:t>
            </a:fld>
            <a:endParaRPr lang="en-IN" dirty="0"/>
          </a:p>
        </p:txBody>
      </p:sp>
      <p:sp>
        <p:nvSpPr>
          <p:cNvPr id="3" name="CasellaDiTesto 2">
            <a:extLst>
              <a:ext uri="{FF2B5EF4-FFF2-40B4-BE49-F238E27FC236}">
                <a16:creationId xmlns:a16="http://schemas.microsoft.com/office/drawing/2014/main" id="{AB33078E-B17D-8C0F-CA7C-81CDCFE797BD}"/>
              </a:ext>
            </a:extLst>
          </p:cNvPr>
          <p:cNvSpPr txBox="1"/>
          <p:nvPr/>
        </p:nvSpPr>
        <p:spPr>
          <a:xfrm>
            <a:off x="609600" y="1357313"/>
            <a:ext cx="9121844" cy="369332"/>
          </a:xfrm>
          <a:prstGeom prst="rect">
            <a:avLst/>
          </a:prstGeom>
          <a:noFill/>
        </p:spPr>
        <p:txBody>
          <a:bodyPr wrap="square">
            <a:spAutoFit/>
          </a:bodyPr>
          <a:lstStyle/>
          <a:p>
            <a:r>
              <a:rPr lang="it-IT" dirty="0">
                <a:solidFill>
                  <a:srgbClr val="FF0000"/>
                </a:solidFill>
              </a:rPr>
              <a:t>Dalla Relazione finale d'indagine sulle intercettazioni della II Commissione del Senato</a:t>
            </a:r>
          </a:p>
        </p:txBody>
      </p:sp>
    </p:spTree>
    <p:extLst>
      <p:ext uri="{BB962C8B-B14F-4D97-AF65-F5344CB8AC3E}">
        <p14:creationId xmlns:p14="http://schemas.microsoft.com/office/powerpoint/2010/main" val="241950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p:txBody>
          <a:bodyPr bIns="45720" anchor="ctr"/>
          <a:lstStyle/>
          <a:p>
            <a:r>
              <a:rPr lang="it-IT" sz="4200" dirty="0"/>
              <a:t>Certificazione degli strumenti di captazione</a:t>
            </a:r>
          </a:p>
        </p:txBody>
      </p:sp>
      <p:sp>
        <p:nvSpPr>
          <p:cNvPr id="19459" name="Segnaposto contenuto 2"/>
          <p:cNvSpPr>
            <a:spLocks noGrp="1"/>
          </p:cNvSpPr>
          <p:nvPr>
            <p:ph idx="4294967295"/>
          </p:nvPr>
        </p:nvSpPr>
        <p:spPr bwMode="auto">
          <a:xfrm>
            <a:off x="609600" y="2505076"/>
            <a:ext cx="10661374" cy="3621088"/>
          </a:xfrm>
          <a:prstGeom prst="rect">
            <a:avLst/>
          </a:prstGeom>
          <a:noFill/>
          <a:ln>
            <a:noFill/>
            <a:miter lim="800000"/>
            <a:headEnd/>
            <a:tailEnd/>
          </a:ln>
        </p:spPr>
        <p:txBody>
          <a:bodyPr/>
          <a:lstStyle/>
          <a:p>
            <a:pPr marL="0" indent="0">
              <a:buNone/>
            </a:pPr>
            <a:r>
              <a:rPr lang="it-IT" dirty="0"/>
              <a:t>Il presidio tecnologico è fondamentale con riferimento all’affidabilità degli strumenti di captazione e dei risultati dell’attività captativa. Si evidenzia anche in questo ambito la </a:t>
            </a:r>
            <a:r>
              <a:rPr lang="it-IT" b="1" dirty="0"/>
              <a:t>mancanza di un dettato tecnico regolamentare nazionale attraverso norme di rango secondario</a:t>
            </a:r>
            <a:r>
              <a:rPr lang="it-IT" dirty="0"/>
              <a:t>.</a:t>
            </a:r>
          </a:p>
          <a:p>
            <a:pPr marL="0" indent="0">
              <a:buNone/>
            </a:pPr>
            <a:r>
              <a:rPr lang="it-IT" dirty="0"/>
              <a:t>Al riguardo, </a:t>
            </a:r>
            <a:r>
              <a:rPr lang="it-IT" b="1" dirty="0"/>
              <a:t>non appare sufficiente la autocertificazione dell’appaltatore in sede di affidamento</a:t>
            </a:r>
            <a:r>
              <a:rPr lang="it-IT" dirty="0"/>
              <a:t>, anche in ragione del fatto che l’autodichiarazione di conformità riguarda l’aderenza ai requisiti indicati dal bando di gara e nei capitolati tecnici.</a:t>
            </a:r>
          </a:p>
        </p:txBody>
      </p:sp>
      <p:sp>
        <p:nvSpPr>
          <p:cNvPr id="4" name="Slide Number Placeholder 2">
            <a:extLst>
              <a:ext uri="{FF2B5EF4-FFF2-40B4-BE49-F238E27FC236}">
                <a16:creationId xmlns:a16="http://schemas.microsoft.com/office/drawing/2014/main" id="{0982420B-44A7-4B13-AE75-B95EE8B6C6E1}"/>
              </a:ext>
            </a:extLst>
          </p:cNvPr>
          <p:cNvSpPr>
            <a:spLocks noGrp="1"/>
          </p:cNvSpPr>
          <p:nvPr>
            <p:ph type="sldNum" sz="quarter" idx="11"/>
          </p:nvPr>
        </p:nvSpPr>
        <p:spPr>
          <a:xfrm>
            <a:off x="11147425" y="6356350"/>
            <a:ext cx="739775" cy="365125"/>
          </a:xfrm>
        </p:spPr>
        <p:txBody>
          <a:bodyPr/>
          <a:lstStyle>
            <a:lvl1pPr>
              <a:defRPr sz="1600" b="1" smtClean="0">
                <a:solidFill>
                  <a:srgbClr val="002774"/>
                </a:solidFill>
              </a:defRPr>
            </a:lvl1pPr>
          </a:lstStyle>
          <a:p>
            <a:pPr>
              <a:defRPr/>
            </a:pPr>
            <a:fld id="{902EB995-F00F-433F-AC6A-4BC3F4C9AC5C}" type="slidenum">
              <a:rPr lang="en-IN"/>
              <a:pPr>
                <a:defRPr/>
              </a:pPr>
              <a:t>9</a:t>
            </a:fld>
            <a:endParaRPr lang="en-IN" dirty="0"/>
          </a:p>
        </p:txBody>
      </p:sp>
      <p:sp>
        <p:nvSpPr>
          <p:cNvPr id="3" name="CasellaDiTesto 2">
            <a:extLst>
              <a:ext uri="{FF2B5EF4-FFF2-40B4-BE49-F238E27FC236}">
                <a16:creationId xmlns:a16="http://schemas.microsoft.com/office/drawing/2014/main" id="{AB33078E-B17D-8C0F-CA7C-81CDCFE797BD}"/>
              </a:ext>
            </a:extLst>
          </p:cNvPr>
          <p:cNvSpPr txBox="1"/>
          <p:nvPr/>
        </p:nvSpPr>
        <p:spPr>
          <a:xfrm>
            <a:off x="609600" y="1357313"/>
            <a:ext cx="9121844" cy="369332"/>
          </a:xfrm>
          <a:prstGeom prst="rect">
            <a:avLst/>
          </a:prstGeom>
          <a:noFill/>
        </p:spPr>
        <p:txBody>
          <a:bodyPr wrap="square">
            <a:spAutoFit/>
          </a:bodyPr>
          <a:lstStyle/>
          <a:p>
            <a:r>
              <a:rPr lang="it-IT" dirty="0">
                <a:solidFill>
                  <a:srgbClr val="FF0000"/>
                </a:solidFill>
              </a:rPr>
              <a:t>Dalla Relazione finale d'indagine sulle intercettazioni della II Commissione del Senato</a:t>
            </a:r>
          </a:p>
        </p:txBody>
      </p:sp>
    </p:spTree>
    <p:extLst>
      <p:ext uri="{BB962C8B-B14F-4D97-AF65-F5344CB8AC3E}">
        <p14:creationId xmlns:p14="http://schemas.microsoft.com/office/powerpoint/2010/main" val="2315079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TF00951641">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6" id="{E989BABB-6CAC-4B7A-BEDD-AC8E941209AD}" vid="{8EB46C3B-1734-4DB1-861E-420A63F4C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TF00951641</Template>
  <TotalTime>0</TotalTime>
  <Words>1807</Words>
  <Application>Microsoft Office PowerPoint</Application>
  <PresentationFormat>Widescreen</PresentationFormat>
  <Paragraphs>146</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Batang</vt:lpstr>
      <vt:lpstr>Arial</vt:lpstr>
      <vt:lpstr>Calibri</vt:lpstr>
      <vt:lpstr>Gill Sans SemiBold</vt:lpstr>
      <vt:lpstr>TF00951641</vt:lpstr>
      <vt:lpstr>LE CERTIFICAZIONI NELL’OUTSOURCING  30 ottobre 2023</vt:lpstr>
      <vt:lpstr>Relazione finale indagine sulle intercettazioni</vt:lpstr>
      <vt:lpstr>Cos’è l’outsourcing nelle intercettazioni</vt:lpstr>
      <vt:lpstr>Cos’è l’outsourcing nelle intercettazioni</vt:lpstr>
      <vt:lpstr>Requisiti per l’affidamento  dei servizi in outsorcing</vt:lpstr>
      <vt:lpstr>Requisiti per l’affidamento  dei servizi in outsorcing</vt:lpstr>
      <vt:lpstr>L’outsourcing è anche presso gli Operatori</vt:lpstr>
      <vt:lpstr>Scelta degli operatori privati negli appalti </vt:lpstr>
      <vt:lpstr>Certificazione degli strumenti di captazione</vt:lpstr>
      <vt:lpstr>Certificazione degli strumenti di captazione</vt:lpstr>
      <vt:lpstr>Certificazione degli strumenti di captazione</vt:lpstr>
      <vt:lpstr>Sul tema si era già espresso il CSM</vt:lpstr>
      <vt:lpstr>Iniziative della LIA</vt:lpstr>
      <vt:lpstr>Iniziative della LIA</vt:lpstr>
      <vt:lpstr>Cos’è l’Organismo di Ispezione (OdI)</vt:lpstr>
      <vt:lpstr>Presentazione standard di PowerPoint</vt:lpstr>
      <vt:lpstr>Esiti dell’Ispezione</vt:lpstr>
      <vt:lpstr>Statistiche delle ispezioni svolte</vt:lpstr>
      <vt:lpstr>CLIR – Pubblico registro  dei prodotti certificati (white list?)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direttiva (UE) 2016/680 relativa al trattamento dei dati in ambito penale e D.lgs. 51/2018 di recepimento</dc:title>
  <dc:creator/>
  <cp:keywords>Lawful Interception Academy;Certificatione;Intercettazioni</cp:keywords>
  <cp:lastModifiedBy/>
  <cp:revision>2</cp:revision>
  <dcterms:created xsi:type="dcterms:W3CDTF">2018-10-31T16:32:57Z</dcterms:created>
  <dcterms:modified xsi:type="dcterms:W3CDTF">2023-10-30T16:27:03Z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_ip_UnifiedCompliancePolicyUIAction">
    <vt:lpwstr/>
  </property>
  <property fmtid="{D5CDD505-2E9C-101B-9397-08002B2CF9AE}" pid="4" name="_ip_UnifiedCompliancePolicyProperties">
    <vt:lpwstr/>
  </property>
</Properties>
</file>